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26"/>
  </p:notesMasterIdLst>
  <p:sldIdLst>
    <p:sldId id="257" r:id="rId2"/>
    <p:sldId id="260" r:id="rId3"/>
    <p:sldId id="270" r:id="rId4"/>
    <p:sldId id="259" r:id="rId5"/>
    <p:sldId id="271" r:id="rId6"/>
    <p:sldId id="261" r:id="rId7"/>
    <p:sldId id="281" r:id="rId8"/>
    <p:sldId id="262" r:id="rId9"/>
    <p:sldId id="263" r:id="rId10"/>
    <p:sldId id="284" r:id="rId11"/>
    <p:sldId id="269" r:id="rId12"/>
    <p:sldId id="274" r:id="rId13"/>
    <p:sldId id="275" r:id="rId14"/>
    <p:sldId id="280" r:id="rId15"/>
    <p:sldId id="276" r:id="rId16"/>
    <p:sldId id="277" r:id="rId17"/>
    <p:sldId id="278" r:id="rId18"/>
    <p:sldId id="268" r:id="rId19"/>
    <p:sldId id="282" r:id="rId20"/>
    <p:sldId id="283" r:id="rId21"/>
    <p:sldId id="285" r:id="rId22"/>
    <p:sldId id="272" r:id="rId23"/>
    <p:sldId id="286" r:id="rId24"/>
    <p:sldId id="25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FF"/>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114" d="100"/>
          <a:sy n="114" d="100"/>
        </p:scale>
        <p:origin x="30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F02852-F426-404B-81AE-226592A7D3C2}" type="datetimeFigureOut">
              <a:rPr lang="en-US" smtClean="0"/>
              <a:t>6/20/2021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6A54AA-56FA-4621-90D0-C4D9BD8C01E6}" type="slidenum">
              <a:rPr lang="en-US" smtClean="0"/>
              <a:t>‹#›</a:t>
            </a:fld>
            <a:endParaRPr lang="en-US"/>
          </a:p>
        </p:txBody>
      </p:sp>
    </p:spTree>
    <p:extLst>
      <p:ext uri="{BB962C8B-B14F-4D97-AF65-F5344CB8AC3E}">
        <p14:creationId xmlns:p14="http://schemas.microsoft.com/office/powerpoint/2010/main" val="2269211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4dc3af56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54dc3af56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6/20/2021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6/20/2021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6/20/2021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3" name="Google Shape;23;p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73676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6/20/2021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6/20/2021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6/20/2021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6/20/2021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6/20/2021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6/20/2021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6/20/2021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6/20/2021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6/20/2021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 id="2147483750" r:id="rId12"/>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app.powerbi.com/groups/me/reports/2f142050-fb05-4475-9318-66ef77c0aaa9"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pp.powerbi.com/groups/me/reports/b5028281-c788-4286-8720-253292d13fc3/ReportSection9b4c8b46e0e065234487" TargetMode="External"/><Relationship Id="rId2" Type="http://schemas.openxmlformats.org/officeDocument/2006/relationships/hyperlink" Target="https://app.powerbi.com/groups/me/reports/2f142050-fb05-4475-9318-66ef77c0aaa9"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335621" y="639098"/>
            <a:ext cx="6207450" cy="3047686"/>
          </a:xfrm>
        </p:spPr>
        <p:txBody>
          <a:bodyPr>
            <a:noAutofit/>
          </a:bodyPr>
          <a:lstStyle/>
          <a:p>
            <a:pPr algn="ctr"/>
            <a:r>
              <a:rPr lang="en-US" sz="4800" dirty="0">
                <a:solidFill>
                  <a:srgbClr val="C00000"/>
                </a:solidFill>
                <a:latin typeface="Arial" panose="020B0604020202020204" pitchFamily="34" charset="0"/>
                <a:cs typeface="Arial" panose="020B0604020202020204" pitchFamily="34" charset="0"/>
              </a:rPr>
              <a:t>FudgeMart Inc.</a:t>
            </a:r>
            <a:br>
              <a:rPr lang="en-US" sz="4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4400" dirty="0">
                <a:latin typeface="Arial" panose="020B0604020202020204" pitchFamily="34" charset="0"/>
                <a:cs typeface="Arial" panose="020B0604020202020204" pitchFamily="34" charset="0"/>
              </a:rPr>
              <a:t>Data Warehouse &amp; Business Intelligence Solution</a:t>
            </a:r>
            <a:endParaRPr lang="en-US" sz="48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fontScale="85000" lnSpcReduction="10000"/>
          </a:bodyPr>
          <a:lstStyle/>
          <a:p>
            <a:r>
              <a:rPr lang="en-US" sz="2000" dirty="0">
                <a:solidFill>
                  <a:srgbClr val="C00000"/>
                </a:solidFill>
              </a:rPr>
              <a:t>Ist722 - Group2 :</a:t>
            </a:r>
            <a:r>
              <a:rPr lang="en-US" sz="2000" dirty="0">
                <a:solidFill>
                  <a:srgbClr val="FF0000"/>
                </a:solidFill>
              </a:rPr>
              <a:t> </a:t>
            </a:r>
            <a:r>
              <a:rPr lang="en-US" sz="2000" b="1" dirty="0">
                <a:solidFill>
                  <a:schemeClr val="tx1">
                    <a:lumMod val="50000"/>
                    <a:lumOff val="50000"/>
                  </a:schemeClr>
                </a:solidFill>
              </a:rPr>
              <a:t>Keeley Ables, Steve Lamarre, </a:t>
            </a:r>
          </a:p>
          <a:p>
            <a:r>
              <a:rPr lang="en-US" sz="2000" b="1" dirty="0">
                <a:solidFill>
                  <a:schemeClr val="tx1">
                    <a:lumMod val="50000"/>
                    <a:lumOff val="50000"/>
                  </a:schemeClr>
                </a:solidFill>
              </a:rPr>
              <a:t>Subbu Kandhaswamy, Zachary agrue</a:t>
            </a:r>
            <a:r>
              <a:rPr lang="en-US" sz="2000" dirty="0">
                <a:solidFill>
                  <a:schemeClr val="tx1">
                    <a:lumMod val="50000"/>
                    <a:lumOff val="50000"/>
                  </a:schemeClr>
                </a:solidFill>
              </a:rPr>
              <a:t>.</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a:effectLst>
            <a:outerShdw blurRad="50800" dist="38100" algn="l" rotWithShape="0">
              <a:prstClr val="black">
                <a:alpha val="40000"/>
              </a:prstClr>
            </a:outerShdw>
          </a:effectLst>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5462-8C45-481A-A808-584F28D0AE68}"/>
              </a:ext>
            </a:extLst>
          </p:cNvPr>
          <p:cNvSpPr>
            <a:spLocks noGrp="1"/>
          </p:cNvSpPr>
          <p:nvPr>
            <p:ph type="title"/>
          </p:nvPr>
        </p:nvSpPr>
        <p:spPr>
          <a:xfrm>
            <a:off x="1097280" y="897622"/>
            <a:ext cx="10058400" cy="839738"/>
          </a:xfrm>
        </p:spPr>
        <p:txBody>
          <a:bodyPr/>
          <a:lstStyle/>
          <a:p>
            <a:pPr algn="ctr"/>
            <a:r>
              <a:rPr lang="en-US" sz="4400" dirty="0">
                <a:solidFill>
                  <a:srgbClr val="C00000"/>
                </a:solidFill>
                <a:latin typeface="Arial" panose="020B0604020202020204" pitchFamily="34" charset="0"/>
                <a:cs typeface="Arial" panose="020B0604020202020204" pitchFamily="34" charset="0"/>
              </a:rPr>
              <a:t>Business Intelligence</a:t>
            </a:r>
          </a:p>
        </p:txBody>
      </p:sp>
      <p:sp>
        <p:nvSpPr>
          <p:cNvPr id="4" name="TextBox 3">
            <a:extLst>
              <a:ext uri="{FF2B5EF4-FFF2-40B4-BE49-F238E27FC236}">
                <a16:creationId xmlns:a16="http://schemas.microsoft.com/office/drawing/2014/main" id="{7A93F87C-794F-4010-8EA0-EF51B33898F5}"/>
              </a:ext>
            </a:extLst>
          </p:cNvPr>
          <p:cNvSpPr txBox="1"/>
          <p:nvPr/>
        </p:nvSpPr>
        <p:spPr>
          <a:xfrm>
            <a:off x="3916580" y="3336721"/>
            <a:ext cx="4419800" cy="769441"/>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sz="4400" dirty="0">
                <a:solidFill>
                  <a:srgbClr val="0070C0"/>
                </a:solidFill>
                <a:latin typeface="Arial" panose="020B0604020202020204" pitchFamily="34" charset="0"/>
                <a:cs typeface="Arial" panose="020B0604020202020204" pitchFamily="34" charset="0"/>
              </a:rPr>
              <a:t>Product Reviews</a:t>
            </a:r>
            <a:endParaRPr lang="en-US" sz="4400" dirty="0">
              <a:solidFill>
                <a:srgbClr val="0070C0"/>
              </a:solidFill>
            </a:endParaRPr>
          </a:p>
        </p:txBody>
      </p:sp>
      <p:sp>
        <p:nvSpPr>
          <p:cNvPr id="5" name="TextBox 4">
            <a:extLst>
              <a:ext uri="{FF2B5EF4-FFF2-40B4-BE49-F238E27FC236}">
                <a16:creationId xmlns:a16="http://schemas.microsoft.com/office/drawing/2014/main" id="{4F72B906-353E-4ED7-8ACF-D7BDADF37FB6}"/>
              </a:ext>
            </a:extLst>
          </p:cNvPr>
          <p:cNvSpPr txBox="1"/>
          <p:nvPr/>
        </p:nvSpPr>
        <p:spPr>
          <a:xfrm>
            <a:off x="3835866" y="4337000"/>
            <a:ext cx="6094602" cy="369332"/>
          </a:xfrm>
          <a:prstGeom prst="rect">
            <a:avLst/>
          </a:prstGeom>
          <a:noFill/>
        </p:spPr>
        <p:txBody>
          <a:bodyPr wrap="square">
            <a:spAutoFit/>
          </a:bodyPr>
          <a:lstStyle/>
          <a:p>
            <a:r>
              <a:rPr lang="en-US" dirty="0" err="1">
                <a:hlinkClick r:id="rId2"/>
              </a:rPr>
              <a:t>Fudgemart_FudgeFlix_Product_Review_BI</a:t>
            </a:r>
            <a:r>
              <a:rPr lang="en-US" dirty="0">
                <a:hlinkClick r:id="rId2"/>
              </a:rPr>
              <a:t> Live</a:t>
            </a:r>
            <a:endParaRPr lang="en-US" dirty="0"/>
          </a:p>
        </p:txBody>
      </p:sp>
    </p:spTree>
    <p:extLst>
      <p:ext uri="{BB962C8B-B14F-4D97-AF65-F5344CB8AC3E}">
        <p14:creationId xmlns:p14="http://schemas.microsoft.com/office/powerpoint/2010/main" val="82498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fltVal val="0"/>
                                          </p:val>
                                        </p:tav>
                                        <p:tav tm="100000">
                                          <p:val>
                                            <p:strVal val="#ppt_w"/>
                                          </p:val>
                                        </p:tav>
                                      </p:tavLst>
                                    </p:anim>
                                    <p:anim calcmode="lin" valueType="num">
                                      <p:cBhvr>
                                        <p:cTn id="8" dur="750" fill="hold"/>
                                        <p:tgtEl>
                                          <p:spTgt spid="4"/>
                                        </p:tgtEl>
                                        <p:attrNameLst>
                                          <p:attrName>ppt_h</p:attrName>
                                        </p:attrNameLst>
                                      </p:cBhvr>
                                      <p:tavLst>
                                        <p:tav tm="0">
                                          <p:val>
                                            <p:fltVal val="0"/>
                                          </p:val>
                                        </p:tav>
                                        <p:tav tm="100000">
                                          <p:val>
                                            <p:strVal val="#ppt_h"/>
                                          </p:val>
                                        </p:tav>
                                      </p:tavLst>
                                    </p:anim>
                                    <p:animEffect transition="in" filter="fade">
                                      <p:cBhvr>
                                        <p:cTn id="9"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D87F6-F928-4C8D-992C-005F7D0E833C}"/>
              </a:ext>
            </a:extLst>
          </p:cNvPr>
          <p:cNvSpPr>
            <a:spLocks noGrp="1"/>
          </p:cNvSpPr>
          <p:nvPr>
            <p:ph type="title"/>
          </p:nvPr>
        </p:nvSpPr>
        <p:spPr>
          <a:xfrm>
            <a:off x="1097280" y="286604"/>
            <a:ext cx="10058400" cy="485183"/>
          </a:xfrm>
        </p:spPr>
        <p:txBody>
          <a:bodyPr>
            <a:normAutofit fontScale="90000"/>
          </a:bodyPr>
          <a:lstStyle/>
          <a:p>
            <a:pPr algn="ctr"/>
            <a:r>
              <a:rPr lang="en-US" sz="3200" dirty="0">
                <a:solidFill>
                  <a:srgbClr val="C00000"/>
                </a:solidFill>
                <a:latin typeface="Arial" panose="020B0604020202020204" pitchFamily="34" charset="0"/>
                <a:cs typeface="Arial" panose="020B0604020202020204" pitchFamily="34" charset="0"/>
              </a:rPr>
              <a:t>Business</a:t>
            </a:r>
            <a:r>
              <a:rPr lang="en-US" sz="3600" dirty="0"/>
              <a:t> </a:t>
            </a:r>
            <a:r>
              <a:rPr lang="en-US" sz="3200" dirty="0">
                <a:solidFill>
                  <a:srgbClr val="C00000"/>
                </a:solidFill>
                <a:latin typeface="Arial" panose="020B0604020202020204" pitchFamily="34" charset="0"/>
                <a:cs typeface="Arial" panose="020B0604020202020204" pitchFamily="34" charset="0"/>
              </a:rPr>
              <a:t>Intelligence</a:t>
            </a:r>
            <a:r>
              <a:rPr lang="en-US" sz="3600" dirty="0"/>
              <a:t> </a:t>
            </a:r>
            <a:r>
              <a:rPr lang="en-US" sz="3200" dirty="0">
                <a:solidFill>
                  <a:srgbClr val="C00000"/>
                </a:solidFill>
                <a:latin typeface="Arial" panose="020B0604020202020204" pitchFamily="34" charset="0"/>
                <a:cs typeface="Arial" panose="020B0604020202020204" pitchFamily="34" charset="0"/>
              </a:rPr>
              <a:t>–</a:t>
            </a:r>
            <a:r>
              <a:rPr lang="en-US" sz="3600" dirty="0"/>
              <a:t> </a:t>
            </a:r>
            <a:r>
              <a:rPr lang="en-US" sz="3200" dirty="0">
                <a:solidFill>
                  <a:srgbClr val="C00000"/>
                </a:solidFill>
                <a:latin typeface="Arial" panose="020B0604020202020204" pitchFamily="34" charset="0"/>
                <a:cs typeface="Arial" panose="020B0604020202020204" pitchFamily="34" charset="0"/>
              </a:rPr>
              <a:t>Product Reviews</a:t>
            </a:r>
          </a:p>
        </p:txBody>
      </p:sp>
      <p:pic>
        <p:nvPicPr>
          <p:cNvPr id="4" name="Picture 3">
            <a:extLst>
              <a:ext uri="{FF2B5EF4-FFF2-40B4-BE49-F238E27FC236}">
                <a16:creationId xmlns:a16="http://schemas.microsoft.com/office/drawing/2014/main" id="{F249A81E-D499-484C-8275-670A7129540F}"/>
              </a:ext>
            </a:extLst>
          </p:cNvPr>
          <p:cNvPicPr>
            <a:picLocks noChangeAspect="1"/>
          </p:cNvPicPr>
          <p:nvPr/>
        </p:nvPicPr>
        <p:blipFill>
          <a:blip r:embed="rId2"/>
          <a:stretch>
            <a:fillRect/>
          </a:stretch>
        </p:blipFill>
        <p:spPr>
          <a:xfrm>
            <a:off x="1097280" y="855678"/>
            <a:ext cx="10058400" cy="55031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3615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D87F6-F928-4C8D-992C-005F7D0E833C}"/>
              </a:ext>
            </a:extLst>
          </p:cNvPr>
          <p:cNvSpPr>
            <a:spLocks noGrp="1"/>
          </p:cNvSpPr>
          <p:nvPr>
            <p:ph type="title"/>
          </p:nvPr>
        </p:nvSpPr>
        <p:spPr>
          <a:xfrm>
            <a:off x="1097280" y="261183"/>
            <a:ext cx="10058400" cy="485183"/>
          </a:xfrm>
        </p:spPr>
        <p:txBody>
          <a:bodyPr>
            <a:normAutofit fontScale="90000"/>
          </a:bodyPr>
          <a:lstStyle/>
          <a:p>
            <a:pPr algn="ctr"/>
            <a:r>
              <a:rPr lang="en-US" sz="3200" dirty="0">
                <a:solidFill>
                  <a:srgbClr val="C00000"/>
                </a:solidFill>
                <a:latin typeface="Arial" panose="020B0604020202020204" pitchFamily="34" charset="0"/>
                <a:cs typeface="Arial" panose="020B0604020202020204" pitchFamily="34" charset="0"/>
              </a:rPr>
              <a:t>Business</a:t>
            </a:r>
            <a:r>
              <a:rPr lang="en-US" sz="3600" dirty="0"/>
              <a:t> </a:t>
            </a:r>
            <a:r>
              <a:rPr lang="en-US" sz="3200" dirty="0">
                <a:solidFill>
                  <a:srgbClr val="C00000"/>
                </a:solidFill>
                <a:latin typeface="Arial" panose="020B0604020202020204" pitchFamily="34" charset="0"/>
                <a:cs typeface="Arial" panose="020B0604020202020204" pitchFamily="34" charset="0"/>
              </a:rPr>
              <a:t>Intelligence</a:t>
            </a:r>
            <a:r>
              <a:rPr lang="en-US" sz="3600" dirty="0"/>
              <a:t> </a:t>
            </a:r>
            <a:r>
              <a:rPr lang="en-US" sz="3200" dirty="0">
                <a:solidFill>
                  <a:srgbClr val="C00000"/>
                </a:solidFill>
                <a:latin typeface="Arial" panose="020B0604020202020204" pitchFamily="34" charset="0"/>
                <a:cs typeface="Arial" panose="020B0604020202020204" pitchFamily="34" charset="0"/>
              </a:rPr>
              <a:t>–Reviews By Category</a:t>
            </a:r>
          </a:p>
        </p:txBody>
      </p:sp>
      <p:pic>
        <p:nvPicPr>
          <p:cNvPr id="23" name="Picture 22">
            <a:extLst>
              <a:ext uri="{FF2B5EF4-FFF2-40B4-BE49-F238E27FC236}">
                <a16:creationId xmlns:a16="http://schemas.microsoft.com/office/drawing/2014/main" id="{000790A9-420B-42BA-9A70-82760B600754}"/>
              </a:ext>
            </a:extLst>
          </p:cNvPr>
          <p:cNvPicPr>
            <a:picLocks noChangeAspect="1"/>
          </p:cNvPicPr>
          <p:nvPr/>
        </p:nvPicPr>
        <p:blipFill>
          <a:blip r:embed="rId2"/>
          <a:stretch>
            <a:fillRect/>
          </a:stretch>
        </p:blipFill>
        <p:spPr>
          <a:xfrm>
            <a:off x="8168080" y="3904752"/>
            <a:ext cx="3264994" cy="1712257"/>
          </a:xfrm>
          <a:prstGeom prst="rect">
            <a:avLst/>
          </a:prstGeom>
          <a:ln>
            <a:noFill/>
          </a:ln>
          <a:effectLst>
            <a:outerShdw blurRad="292100" dist="139700" dir="2700000" algn="tl" rotWithShape="0">
              <a:srgbClr val="333333">
                <a:alpha val="65000"/>
              </a:srgbClr>
            </a:outerShdw>
          </a:effectLst>
        </p:spPr>
      </p:pic>
      <p:grpSp>
        <p:nvGrpSpPr>
          <p:cNvPr id="29" name="Group 28">
            <a:extLst>
              <a:ext uri="{FF2B5EF4-FFF2-40B4-BE49-F238E27FC236}">
                <a16:creationId xmlns:a16="http://schemas.microsoft.com/office/drawing/2014/main" id="{4B172F38-C633-4702-BB74-772BED9C1570}"/>
              </a:ext>
            </a:extLst>
          </p:cNvPr>
          <p:cNvGrpSpPr/>
          <p:nvPr/>
        </p:nvGrpSpPr>
        <p:grpSpPr>
          <a:xfrm>
            <a:off x="1097280" y="977087"/>
            <a:ext cx="3347488" cy="1723463"/>
            <a:chOff x="1097280" y="977087"/>
            <a:chExt cx="3347488" cy="1723463"/>
          </a:xfrm>
        </p:grpSpPr>
        <p:pic>
          <p:nvPicPr>
            <p:cNvPr id="8" name="Picture 7">
              <a:extLst>
                <a:ext uri="{FF2B5EF4-FFF2-40B4-BE49-F238E27FC236}">
                  <a16:creationId xmlns:a16="http://schemas.microsoft.com/office/drawing/2014/main" id="{E9DC85F5-FEAE-4841-8938-A1F77D0BA246}"/>
                </a:ext>
              </a:extLst>
            </p:cNvPr>
            <p:cNvPicPr>
              <a:picLocks noChangeAspect="1"/>
            </p:cNvPicPr>
            <p:nvPr/>
          </p:nvPicPr>
          <p:blipFill>
            <a:blip r:embed="rId3"/>
            <a:stretch>
              <a:fillRect/>
            </a:stretch>
          </p:blipFill>
          <p:spPr>
            <a:xfrm>
              <a:off x="1097280" y="1012776"/>
              <a:ext cx="3264995" cy="1687774"/>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16C58447-E98A-429F-BA20-CEE513446889}"/>
                </a:ext>
              </a:extLst>
            </p:cNvPr>
            <p:cNvSpPr txBox="1"/>
            <p:nvPr/>
          </p:nvSpPr>
          <p:spPr>
            <a:xfrm>
              <a:off x="3730726" y="977087"/>
              <a:ext cx="714042" cy="253916"/>
            </a:xfrm>
            <a:prstGeom prst="rect">
              <a:avLst/>
            </a:prstGeom>
            <a:noFill/>
          </p:spPr>
          <p:txBody>
            <a:bodyPr wrap="square" rtlCol="0">
              <a:spAutoFit/>
            </a:bodyPr>
            <a:lstStyle>
              <a:defPPr>
                <a:defRPr lang="en-US"/>
              </a:defPPr>
              <a:lvl1pPr>
                <a:defRPr sz="1050">
                  <a:latin typeface="Arial" panose="020B0604020202020204" pitchFamily="34" charset="0"/>
                  <a:cs typeface="Arial" panose="020B0604020202020204" pitchFamily="34" charset="0"/>
                </a:defRPr>
              </a:lvl1pPr>
            </a:lstStyle>
            <a:p>
              <a:r>
                <a:rPr lang="en-US" sz="1000" dirty="0">
                  <a:solidFill>
                    <a:srgbClr val="C00000"/>
                  </a:solidFill>
                </a:rPr>
                <a:t>Clothing</a:t>
              </a:r>
            </a:p>
          </p:txBody>
        </p:sp>
      </p:grpSp>
      <p:grpSp>
        <p:nvGrpSpPr>
          <p:cNvPr id="30" name="Group 29">
            <a:extLst>
              <a:ext uri="{FF2B5EF4-FFF2-40B4-BE49-F238E27FC236}">
                <a16:creationId xmlns:a16="http://schemas.microsoft.com/office/drawing/2014/main" id="{90599FF6-E3AF-4C53-BDA5-A5C2F60B4187}"/>
              </a:ext>
            </a:extLst>
          </p:cNvPr>
          <p:cNvGrpSpPr/>
          <p:nvPr/>
        </p:nvGrpSpPr>
        <p:grpSpPr>
          <a:xfrm>
            <a:off x="4632680" y="977087"/>
            <a:ext cx="3370416" cy="1723463"/>
            <a:chOff x="4632680" y="977087"/>
            <a:chExt cx="3370416" cy="1723463"/>
          </a:xfrm>
        </p:grpSpPr>
        <p:pic>
          <p:nvPicPr>
            <p:cNvPr id="13" name="Picture 12">
              <a:extLst>
                <a:ext uri="{FF2B5EF4-FFF2-40B4-BE49-F238E27FC236}">
                  <a16:creationId xmlns:a16="http://schemas.microsoft.com/office/drawing/2014/main" id="{2E7326B7-4F68-4924-9929-471D7D1183E5}"/>
                </a:ext>
              </a:extLst>
            </p:cNvPr>
            <p:cNvPicPr>
              <a:picLocks noChangeAspect="1"/>
            </p:cNvPicPr>
            <p:nvPr/>
          </p:nvPicPr>
          <p:blipFill>
            <a:blip r:embed="rId4"/>
            <a:stretch>
              <a:fillRect/>
            </a:stretch>
          </p:blipFill>
          <p:spPr>
            <a:xfrm>
              <a:off x="4632680" y="1004546"/>
              <a:ext cx="3264995" cy="1696004"/>
            </a:xfrm>
            <a:prstGeom prst="rect">
              <a:avLst/>
            </a:prstGeom>
            <a:ln>
              <a:noFill/>
            </a:ln>
            <a:effectLst>
              <a:outerShdw blurRad="292100" dist="139700" dir="2700000" algn="tl" rotWithShape="0">
                <a:srgbClr val="333333">
                  <a:alpha val="65000"/>
                </a:srgbClr>
              </a:outerShdw>
            </a:effectLst>
          </p:spPr>
        </p:pic>
        <p:sp>
          <p:nvSpPr>
            <p:cNvPr id="25" name="TextBox 24">
              <a:extLst>
                <a:ext uri="{FF2B5EF4-FFF2-40B4-BE49-F238E27FC236}">
                  <a16:creationId xmlns:a16="http://schemas.microsoft.com/office/drawing/2014/main" id="{23B0FC18-F138-4CB3-B0C2-88604EAE98E4}"/>
                </a:ext>
              </a:extLst>
            </p:cNvPr>
            <p:cNvSpPr txBox="1"/>
            <p:nvPr/>
          </p:nvSpPr>
          <p:spPr>
            <a:xfrm>
              <a:off x="7082963" y="977087"/>
              <a:ext cx="920133" cy="246221"/>
            </a:xfrm>
            <a:prstGeom prst="rect">
              <a:avLst/>
            </a:prstGeom>
            <a:noFill/>
          </p:spPr>
          <p:txBody>
            <a:bodyPr wrap="square" rtlCol="0">
              <a:spAutoFit/>
            </a:bodyPr>
            <a:lstStyle/>
            <a:p>
              <a:r>
                <a:rPr lang="en-US" sz="1000" dirty="0">
                  <a:solidFill>
                    <a:srgbClr val="C00000"/>
                  </a:solidFill>
                  <a:latin typeface="Arial" panose="020B0604020202020204" pitchFamily="34" charset="0"/>
                  <a:cs typeface="Arial" panose="020B0604020202020204" pitchFamily="34" charset="0"/>
                </a:rPr>
                <a:t>Electronics</a:t>
              </a:r>
            </a:p>
          </p:txBody>
        </p:sp>
      </p:grpSp>
      <p:grpSp>
        <p:nvGrpSpPr>
          <p:cNvPr id="31" name="Group 30">
            <a:extLst>
              <a:ext uri="{FF2B5EF4-FFF2-40B4-BE49-F238E27FC236}">
                <a16:creationId xmlns:a16="http://schemas.microsoft.com/office/drawing/2014/main" id="{D5B7D702-2504-4D4B-8CB5-AEC96435932E}"/>
              </a:ext>
            </a:extLst>
          </p:cNvPr>
          <p:cNvGrpSpPr/>
          <p:nvPr/>
        </p:nvGrpSpPr>
        <p:grpSpPr>
          <a:xfrm>
            <a:off x="8168081" y="970831"/>
            <a:ext cx="3406208" cy="1729719"/>
            <a:chOff x="8168081" y="970831"/>
            <a:chExt cx="3406208" cy="1729719"/>
          </a:xfrm>
        </p:grpSpPr>
        <p:pic>
          <p:nvPicPr>
            <p:cNvPr id="15" name="Picture 14">
              <a:extLst>
                <a:ext uri="{FF2B5EF4-FFF2-40B4-BE49-F238E27FC236}">
                  <a16:creationId xmlns:a16="http://schemas.microsoft.com/office/drawing/2014/main" id="{3AADAB09-258C-417A-BEC0-2376188D200A}"/>
                </a:ext>
              </a:extLst>
            </p:cNvPr>
            <p:cNvPicPr>
              <a:picLocks noChangeAspect="1"/>
            </p:cNvPicPr>
            <p:nvPr/>
          </p:nvPicPr>
          <p:blipFill>
            <a:blip r:embed="rId5"/>
            <a:stretch>
              <a:fillRect/>
            </a:stretch>
          </p:blipFill>
          <p:spPr>
            <a:xfrm>
              <a:off x="8168081" y="1004546"/>
              <a:ext cx="3264994" cy="1696004"/>
            </a:xfrm>
            <a:prstGeom prst="rect">
              <a:avLst/>
            </a:prstGeom>
            <a:ln>
              <a:noFill/>
            </a:ln>
            <a:effectLst>
              <a:outerShdw blurRad="292100" dist="139700" dir="2700000" algn="tl" rotWithShape="0">
                <a:srgbClr val="333333">
                  <a:alpha val="65000"/>
                </a:srgbClr>
              </a:outerShdw>
            </a:effectLst>
          </p:spPr>
        </p:pic>
        <p:sp>
          <p:nvSpPr>
            <p:cNvPr id="26" name="TextBox 25">
              <a:extLst>
                <a:ext uri="{FF2B5EF4-FFF2-40B4-BE49-F238E27FC236}">
                  <a16:creationId xmlns:a16="http://schemas.microsoft.com/office/drawing/2014/main" id="{731B4BA9-051B-4959-9BAA-E1410039B617}"/>
                </a:ext>
              </a:extLst>
            </p:cNvPr>
            <p:cNvSpPr txBox="1"/>
            <p:nvPr/>
          </p:nvSpPr>
          <p:spPr>
            <a:xfrm>
              <a:off x="10654156" y="970831"/>
              <a:ext cx="920133" cy="246221"/>
            </a:xfrm>
            <a:prstGeom prst="rect">
              <a:avLst/>
            </a:prstGeom>
            <a:noFill/>
          </p:spPr>
          <p:txBody>
            <a:bodyPr wrap="square" rtlCol="0">
              <a:spAutoFit/>
            </a:bodyPr>
            <a:lstStyle/>
            <a:p>
              <a:r>
                <a:rPr lang="en-US" sz="1000" dirty="0">
                  <a:solidFill>
                    <a:srgbClr val="C00000"/>
                  </a:solidFill>
                  <a:latin typeface="Arial" panose="020B0604020202020204" pitchFamily="34" charset="0"/>
                  <a:cs typeface="Arial" panose="020B0604020202020204" pitchFamily="34" charset="0"/>
                </a:rPr>
                <a:t>Hardware</a:t>
              </a:r>
            </a:p>
          </p:txBody>
        </p:sp>
      </p:grpSp>
      <p:grpSp>
        <p:nvGrpSpPr>
          <p:cNvPr id="32" name="Group 31">
            <a:extLst>
              <a:ext uri="{FF2B5EF4-FFF2-40B4-BE49-F238E27FC236}">
                <a16:creationId xmlns:a16="http://schemas.microsoft.com/office/drawing/2014/main" id="{4E23A43E-DD30-4316-90DB-56B501810738}"/>
              </a:ext>
            </a:extLst>
          </p:cNvPr>
          <p:cNvGrpSpPr/>
          <p:nvPr/>
        </p:nvGrpSpPr>
        <p:grpSpPr>
          <a:xfrm>
            <a:off x="1097280" y="3882263"/>
            <a:ext cx="3382441" cy="1734746"/>
            <a:chOff x="1097280" y="3202754"/>
            <a:chExt cx="3382441" cy="1734746"/>
          </a:xfrm>
        </p:grpSpPr>
        <p:pic>
          <p:nvPicPr>
            <p:cNvPr id="17" name="Picture 16">
              <a:extLst>
                <a:ext uri="{FF2B5EF4-FFF2-40B4-BE49-F238E27FC236}">
                  <a16:creationId xmlns:a16="http://schemas.microsoft.com/office/drawing/2014/main" id="{DAC04700-B2C2-48E6-825B-39BA4562A9C6}"/>
                </a:ext>
              </a:extLst>
            </p:cNvPr>
            <p:cNvPicPr>
              <a:picLocks noChangeAspect="1"/>
            </p:cNvPicPr>
            <p:nvPr/>
          </p:nvPicPr>
          <p:blipFill>
            <a:blip r:embed="rId6"/>
            <a:stretch>
              <a:fillRect/>
            </a:stretch>
          </p:blipFill>
          <p:spPr>
            <a:xfrm>
              <a:off x="1097280" y="3233369"/>
              <a:ext cx="3264995" cy="1704131"/>
            </a:xfrm>
            <a:prstGeom prst="rect">
              <a:avLst/>
            </a:prstGeom>
            <a:ln>
              <a:noFill/>
            </a:ln>
            <a:effectLst>
              <a:outerShdw blurRad="292100" dist="139700" dir="2700000" algn="tl" rotWithShape="0">
                <a:srgbClr val="333333">
                  <a:alpha val="65000"/>
                </a:srgbClr>
              </a:outerShdw>
            </a:effectLst>
          </p:spPr>
        </p:pic>
        <p:sp>
          <p:nvSpPr>
            <p:cNvPr id="27" name="TextBox 26">
              <a:extLst>
                <a:ext uri="{FF2B5EF4-FFF2-40B4-BE49-F238E27FC236}">
                  <a16:creationId xmlns:a16="http://schemas.microsoft.com/office/drawing/2014/main" id="{893F995E-B1D4-405F-A7F4-9BAE5D9971C3}"/>
                </a:ext>
              </a:extLst>
            </p:cNvPr>
            <p:cNvSpPr txBox="1"/>
            <p:nvPr/>
          </p:nvSpPr>
          <p:spPr>
            <a:xfrm>
              <a:off x="3460318" y="3202754"/>
              <a:ext cx="1019403" cy="253916"/>
            </a:xfrm>
            <a:prstGeom prst="rect">
              <a:avLst/>
            </a:prstGeom>
            <a:noFill/>
          </p:spPr>
          <p:txBody>
            <a:bodyPr wrap="square" rtlCol="0">
              <a:spAutoFit/>
            </a:bodyPr>
            <a:lstStyle/>
            <a:p>
              <a:r>
                <a:rPr lang="en-US" sz="1000" dirty="0">
                  <a:solidFill>
                    <a:srgbClr val="C00000"/>
                  </a:solidFill>
                  <a:latin typeface="Arial" panose="020B0604020202020204" pitchFamily="34" charset="0"/>
                  <a:cs typeface="Arial" panose="020B0604020202020204" pitchFamily="34" charset="0"/>
                </a:rPr>
                <a:t>Housewares</a:t>
              </a:r>
            </a:p>
          </p:txBody>
        </p:sp>
      </p:grpSp>
      <p:grpSp>
        <p:nvGrpSpPr>
          <p:cNvPr id="33" name="Group 32">
            <a:extLst>
              <a:ext uri="{FF2B5EF4-FFF2-40B4-BE49-F238E27FC236}">
                <a16:creationId xmlns:a16="http://schemas.microsoft.com/office/drawing/2014/main" id="{BD58C091-4553-418E-AA68-B7CF01A2FD37}"/>
              </a:ext>
            </a:extLst>
          </p:cNvPr>
          <p:cNvGrpSpPr/>
          <p:nvPr/>
        </p:nvGrpSpPr>
        <p:grpSpPr>
          <a:xfrm>
            <a:off x="4632680" y="3865485"/>
            <a:ext cx="3340496" cy="1751524"/>
            <a:chOff x="4632680" y="3185976"/>
            <a:chExt cx="3340496" cy="1751524"/>
          </a:xfrm>
        </p:grpSpPr>
        <p:pic>
          <p:nvPicPr>
            <p:cNvPr id="19" name="Picture 18">
              <a:extLst>
                <a:ext uri="{FF2B5EF4-FFF2-40B4-BE49-F238E27FC236}">
                  <a16:creationId xmlns:a16="http://schemas.microsoft.com/office/drawing/2014/main" id="{BEDA358F-8234-43BC-95F1-BE6F4AA690AB}"/>
                </a:ext>
              </a:extLst>
            </p:cNvPr>
            <p:cNvPicPr>
              <a:picLocks noChangeAspect="1"/>
            </p:cNvPicPr>
            <p:nvPr/>
          </p:nvPicPr>
          <p:blipFill>
            <a:blip r:embed="rId7"/>
            <a:stretch>
              <a:fillRect/>
            </a:stretch>
          </p:blipFill>
          <p:spPr>
            <a:xfrm>
              <a:off x="4632680" y="3225243"/>
              <a:ext cx="3264995" cy="1712257"/>
            </a:xfrm>
            <a:prstGeom prst="rect">
              <a:avLst/>
            </a:prstGeom>
            <a:ln>
              <a:noFill/>
            </a:ln>
            <a:effectLst>
              <a:outerShdw blurRad="292100" dist="139700" dir="2700000" algn="tl" rotWithShape="0">
                <a:srgbClr val="333333">
                  <a:alpha val="65000"/>
                </a:srgbClr>
              </a:outerShdw>
            </a:effectLst>
          </p:spPr>
        </p:pic>
        <p:sp>
          <p:nvSpPr>
            <p:cNvPr id="28" name="TextBox 27">
              <a:extLst>
                <a:ext uri="{FF2B5EF4-FFF2-40B4-BE49-F238E27FC236}">
                  <a16:creationId xmlns:a16="http://schemas.microsoft.com/office/drawing/2014/main" id="{07B297C8-5089-4BB0-9301-A89055C7FF49}"/>
                </a:ext>
              </a:extLst>
            </p:cNvPr>
            <p:cNvSpPr txBox="1"/>
            <p:nvPr/>
          </p:nvSpPr>
          <p:spPr>
            <a:xfrm>
              <a:off x="6867648" y="3185976"/>
              <a:ext cx="1105528" cy="253916"/>
            </a:xfrm>
            <a:prstGeom prst="rect">
              <a:avLst/>
            </a:prstGeom>
            <a:noFill/>
          </p:spPr>
          <p:txBody>
            <a:bodyPr wrap="square" rtlCol="0">
              <a:spAutoFit/>
            </a:bodyPr>
            <a:lstStyle/>
            <a:p>
              <a:r>
                <a:rPr lang="en-US" sz="1000" dirty="0">
                  <a:solidFill>
                    <a:srgbClr val="C00000"/>
                  </a:solidFill>
                  <a:latin typeface="Arial" panose="020B0604020202020204" pitchFamily="34" charset="0"/>
                  <a:cs typeface="Arial" panose="020B0604020202020204" pitchFamily="34" charset="0"/>
                </a:rPr>
                <a:t>Sporting goods</a:t>
              </a:r>
            </a:p>
          </p:txBody>
        </p:sp>
      </p:grpSp>
    </p:spTree>
    <p:extLst>
      <p:ext uri="{BB962C8B-B14F-4D97-AF65-F5344CB8AC3E}">
        <p14:creationId xmlns:p14="http://schemas.microsoft.com/office/powerpoint/2010/main" val="1234121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80CBB-F805-4B54-B10B-330FF7B0404E}"/>
              </a:ext>
            </a:extLst>
          </p:cNvPr>
          <p:cNvSpPr>
            <a:spLocks noGrp="1"/>
          </p:cNvSpPr>
          <p:nvPr>
            <p:ph type="title"/>
          </p:nvPr>
        </p:nvSpPr>
        <p:spPr>
          <a:xfrm>
            <a:off x="1097280" y="731219"/>
            <a:ext cx="7811828" cy="929801"/>
          </a:xfrm>
        </p:spPr>
        <p:txBody>
          <a:bodyPr/>
          <a:lstStyle/>
          <a:p>
            <a:r>
              <a:rPr lang="en-US" sz="4400" dirty="0">
                <a:solidFill>
                  <a:srgbClr val="C00000"/>
                </a:solidFill>
                <a:latin typeface="Arial" panose="020B0604020202020204" pitchFamily="34" charset="0"/>
                <a:cs typeface="Arial" panose="020B0604020202020204" pitchFamily="34" charset="0"/>
              </a:rPr>
              <a:t>Product Reviews Improvement</a:t>
            </a:r>
          </a:p>
        </p:txBody>
      </p:sp>
      <p:sp>
        <p:nvSpPr>
          <p:cNvPr id="3" name="Content Placeholder 2">
            <a:extLst>
              <a:ext uri="{FF2B5EF4-FFF2-40B4-BE49-F238E27FC236}">
                <a16:creationId xmlns:a16="http://schemas.microsoft.com/office/drawing/2014/main" id="{807D22CD-0A92-4683-85A8-E5693F04467E}"/>
              </a:ext>
            </a:extLst>
          </p:cNvPr>
          <p:cNvSpPr>
            <a:spLocks noGrp="1"/>
          </p:cNvSpPr>
          <p:nvPr>
            <p:ph idx="1"/>
          </p:nvPr>
        </p:nvSpPr>
        <p:spPr/>
        <p:txBody>
          <a:bodyPr>
            <a:normAutofit/>
          </a:bodyPr>
          <a:lstStyle/>
          <a:p>
            <a:r>
              <a:rPr lang="en-US" sz="2400" dirty="0"/>
              <a:t>- Need to improve the product review experience by simplified and encouraging process instead of multiple questions to answer and written feedbacks. </a:t>
            </a:r>
          </a:p>
          <a:p>
            <a:r>
              <a:rPr lang="en-US" sz="2400" dirty="0"/>
              <a:t>- Reminders to review the recent purchase(s) and offer incentives (5% discount on next order etc.,)</a:t>
            </a:r>
          </a:p>
          <a:p>
            <a:r>
              <a:rPr lang="en-US" sz="2400" dirty="0"/>
              <a:t>- Improve shipping/returns/replacement policies.  Enhanced customer experience influence reviews/surveys for products.</a:t>
            </a:r>
          </a:p>
        </p:txBody>
      </p:sp>
    </p:spTree>
    <p:extLst>
      <p:ext uri="{BB962C8B-B14F-4D97-AF65-F5344CB8AC3E}">
        <p14:creationId xmlns:p14="http://schemas.microsoft.com/office/powerpoint/2010/main" val="1266832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5462-8C45-481A-A808-584F28D0AE68}"/>
              </a:ext>
            </a:extLst>
          </p:cNvPr>
          <p:cNvSpPr>
            <a:spLocks noGrp="1"/>
          </p:cNvSpPr>
          <p:nvPr>
            <p:ph type="title"/>
          </p:nvPr>
        </p:nvSpPr>
        <p:spPr>
          <a:xfrm>
            <a:off x="1097280" y="897622"/>
            <a:ext cx="10058400" cy="839738"/>
          </a:xfrm>
        </p:spPr>
        <p:txBody>
          <a:bodyPr/>
          <a:lstStyle/>
          <a:p>
            <a:pPr algn="ctr"/>
            <a:r>
              <a:rPr lang="en-US" sz="4400" dirty="0">
                <a:solidFill>
                  <a:srgbClr val="C00000"/>
                </a:solidFill>
                <a:latin typeface="Arial" panose="020B0604020202020204" pitchFamily="34" charset="0"/>
                <a:cs typeface="Arial" panose="020B0604020202020204" pitchFamily="34" charset="0"/>
              </a:rPr>
              <a:t>Business Intelligence</a:t>
            </a:r>
          </a:p>
        </p:txBody>
      </p:sp>
      <p:sp>
        <p:nvSpPr>
          <p:cNvPr id="4" name="TextBox 3">
            <a:extLst>
              <a:ext uri="{FF2B5EF4-FFF2-40B4-BE49-F238E27FC236}">
                <a16:creationId xmlns:a16="http://schemas.microsoft.com/office/drawing/2014/main" id="{7A93F87C-794F-4010-8EA0-EF51B33898F5}"/>
              </a:ext>
            </a:extLst>
          </p:cNvPr>
          <p:cNvSpPr txBox="1"/>
          <p:nvPr/>
        </p:nvSpPr>
        <p:spPr>
          <a:xfrm>
            <a:off x="4230746" y="3277998"/>
            <a:ext cx="3730508" cy="769441"/>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sz="4400" dirty="0">
                <a:solidFill>
                  <a:srgbClr val="0070C0"/>
                </a:solidFill>
                <a:latin typeface="Arial" panose="020B0604020202020204" pitchFamily="34" charset="0"/>
                <a:cs typeface="Arial" panose="020B0604020202020204" pitchFamily="34" charset="0"/>
              </a:rPr>
              <a:t>Sales Reports</a:t>
            </a:r>
            <a:endParaRPr lang="en-US" sz="4400" dirty="0">
              <a:solidFill>
                <a:srgbClr val="0070C0"/>
              </a:solidFill>
            </a:endParaRPr>
          </a:p>
        </p:txBody>
      </p:sp>
      <p:sp>
        <p:nvSpPr>
          <p:cNvPr id="6" name="TextBox 5">
            <a:extLst>
              <a:ext uri="{FF2B5EF4-FFF2-40B4-BE49-F238E27FC236}">
                <a16:creationId xmlns:a16="http://schemas.microsoft.com/office/drawing/2014/main" id="{8A2C2B77-AFFD-431E-AA1E-91824F06B8E6}"/>
              </a:ext>
            </a:extLst>
          </p:cNvPr>
          <p:cNvSpPr txBox="1"/>
          <p:nvPr/>
        </p:nvSpPr>
        <p:spPr>
          <a:xfrm>
            <a:off x="3592586" y="4333349"/>
            <a:ext cx="6094602" cy="369332"/>
          </a:xfrm>
          <a:prstGeom prst="rect">
            <a:avLst/>
          </a:prstGeom>
          <a:noFill/>
        </p:spPr>
        <p:txBody>
          <a:bodyPr wrap="square">
            <a:spAutoFit/>
          </a:bodyPr>
          <a:lstStyle/>
          <a:p>
            <a:r>
              <a:rPr lang="en-US" dirty="0">
                <a:hlinkClick r:id="rId2"/>
              </a:rPr>
              <a:t>Fudgemart_FudgeFlix_Sales_BI_Group2 -  Report Live</a:t>
            </a:r>
            <a:r>
              <a:rPr lang="en-US" dirty="0"/>
              <a:t> </a:t>
            </a:r>
          </a:p>
        </p:txBody>
      </p:sp>
      <p:sp>
        <p:nvSpPr>
          <p:cNvPr id="5" name="TextBox 4">
            <a:extLst>
              <a:ext uri="{FF2B5EF4-FFF2-40B4-BE49-F238E27FC236}">
                <a16:creationId xmlns:a16="http://schemas.microsoft.com/office/drawing/2014/main" id="{C05A5C08-EA3C-41FB-B8B6-2643E3217A23}"/>
              </a:ext>
            </a:extLst>
          </p:cNvPr>
          <p:cNvSpPr txBox="1"/>
          <p:nvPr/>
        </p:nvSpPr>
        <p:spPr>
          <a:xfrm>
            <a:off x="3592586" y="4803925"/>
            <a:ext cx="6095210" cy="369332"/>
          </a:xfrm>
          <a:prstGeom prst="rect">
            <a:avLst/>
          </a:prstGeom>
          <a:noFill/>
        </p:spPr>
        <p:txBody>
          <a:bodyPr wrap="square">
            <a:spAutoFit/>
          </a:bodyPr>
          <a:lstStyle/>
          <a:p>
            <a:r>
              <a:rPr lang="en-US" dirty="0">
                <a:hlinkClick r:id="rId3"/>
              </a:rPr>
              <a:t>FudgemartBI – Detailed Analysis</a:t>
            </a:r>
            <a:endParaRPr lang="en-US" dirty="0"/>
          </a:p>
        </p:txBody>
      </p:sp>
    </p:spTree>
    <p:extLst>
      <p:ext uri="{BB962C8B-B14F-4D97-AF65-F5344CB8AC3E}">
        <p14:creationId xmlns:p14="http://schemas.microsoft.com/office/powerpoint/2010/main" val="62697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D87F6-F928-4C8D-992C-005F7D0E833C}"/>
              </a:ext>
            </a:extLst>
          </p:cNvPr>
          <p:cNvSpPr>
            <a:spLocks noGrp="1"/>
          </p:cNvSpPr>
          <p:nvPr>
            <p:ph type="title"/>
          </p:nvPr>
        </p:nvSpPr>
        <p:spPr>
          <a:xfrm>
            <a:off x="1097280" y="261183"/>
            <a:ext cx="10058400" cy="485183"/>
          </a:xfrm>
        </p:spPr>
        <p:txBody>
          <a:bodyPr>
            <a:normAutofit fontScale="90000"/>
          </a:bodyPr>
          <a:lstStyle/>
          <a:p>
            <a:pPr algn="ctr"/>
            <a:r>
              <a:rPr lang="en-US" sz="3200" dirty="0">
                <a:solidFill>
                  <a:srgbClr val="C00000"/>
                </a:solidFill>
                <a:latin typeface="Arial" panose="020B0604020202020204" pitchFamily="34" charset="0"/>
                <a:cs typeface="Arial" panose="020B0604020202020204" pitchFamily="34" charset="0"/>
              </a:rPr>
              <a:t>Business</a:t>
            </a:r>
            <a:r>
              <a:rPr lang="en-US" sz="3600" dirty="0"/>
              <a:t> </a:t>
            </a:r>
            <a:r>
              <a:rPr lang="en-US" sz="3200" dirty="0">
                <a:solidFill>
                  <a:srgbClr val="C00000"/>
                </a:solidFill>
                <a:latin typeface="Arial" panose="020B0604020202020204" pitchFamily="34" charset="0"/>
                <a:cs typeface="Arial" panose="020B0604020202020204" pitchFamily="34" charset="0"/>
              </a:rPr>
              <a:t>Intelligence</a:t>
            </a:r>
            <a:r>
              <a:rPr lang="en-US" sz="3600" dirty="0"/>
              <a:t> </a:t>
            </a:r>
            <a:r>
              <a:rPr lang="en-US" sz="3200" dirty="0">
                <a:solidFill>
                  <a:srgbClr val="C00000"/>
                </a:solidFill>
                <a:latin typeface="Arial" panose="020B0604020202020204" pitchFamily="34" charset="0"/>
                <a:cs typeface="Arial" panose="020B0604020202020204" pitchFamily="34" charset="0"/>
              </a:rPr>
              <a:t>– Sales </a:t>
            </a:r>
            <a:r>
              <a:rPr lang="en-US" sz="3200" dirty="0" err="1">
                <a:solidFill>
                  <a:srgbClr val="C00000"/>
                </a:solidFill>
                <a:latin typeface="Arial" panose="020B0604020202020204" pitchFamily="34" charset="0"/>
                <a:cs typeface="Arial" panose="020B0604020202020204" pitchFamily="34" charset="0"/>
              </a:rPr>
              <a:t>Fudgemart</a:t>
            </a:r>
            <a:r>
              <a:rPr lang="en-US" sz="3200" dirty="0">
                <a:solidFill>
                  <a:srgbClr val="C00000"/>
                </a:solidFill>
                <a:latin typeface="Arial" panose="020B0604020202020204" pitchFamily="34" charset="0"/>
                <a:cs typeface="Arial" panose="020B0604020202020204" pitchFamily="34" charset="0"/>
              </a:rPr>
              <a:t>/FudgeFlix</a:t>
            </a:r>
          </a:p>
        </p:txBody>
      </p:sp>
      <p:pic>
        <p:nvPicPr>
          <p:cNvPr id="6" name="Picture 5">
            <a:extLst>
              <a:ext uri="{FF2B5EF4-FFF2-40B4-BE49-F238E27FC236}">
                <a16:creationId xmlns:a16="http://schemas.microsoft.com/office/drawing/2014/main" id="{26D6F9E3-A374-41C2-A878-918D92913081}"/>
              </a:ext>
            </a:extLst>
          </p:cNvPr>
          <p:cNvPicPr>
            <a:picLocks noChangeAspect="1"/>
          </p:cNvPicPr>
          <p:nvPr/>
        </p:nvPicPr>
        <p:blipFill>
          <a:blip r:embed="rId2"/>
          <a:stretch>
            <a:fillRect/>
          </a:stretch>
        </p:blipFill>
        <p:spPr>
          <a:xfrm>
            <a:off x="1171156" y="830510"/>
            <a:ext cx="10296596" cy="54108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8045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D87F6-F928-4C8D-992C-005F7D0E833C}"/>
              </a:ext>
            </a:extLst>
          </p:cNvPr>
          <p:cNvSpPr>
            <a:spLocks noGrp="1"/>
          </p:cNvSpPr>
          <p:nvPr>
            <p:ph type="title"/>
          </p:nvPr>
        </p:nvSpPr>
        <p:spPr>
          <a:xfrm>
            <a:off x="1097280" y="261183"/>
            <a:ext cx="10058400" cy="485183"/>
          </a:xfrm>
        </p:spPr>
        <p:txBody>
          <a:bodyPr>
            <a:normAutofit fontScale="90000"/>
          </a:bodyPr>
          <a:lstStyle/>
          <a:p>
            <a:pPr algn="ctr"/>
            <a:r>
              <a:rPr lang="en-US" sz="3200" dirty="0">
                <a:solidFill>
                  <a:srgbClr val="C00000"/>
                </a:solidFill>
                <a:latin typeface="Arial" panose="020B0604020202020204" pitchFamily="34" charset="0"/>
                <a:cs typeface="Arial" panose="020B0604020202020204" pitchFamily="34" charset="0"/>
              </a:rPr>
              <a:t>Business</a:t>
            </a:r>
            <a:r>
              <a:rPr lang="en-US" sz="3600" dirty="0"/>
              <a:t> </a:t>
            </a:r>
            <a:r>
              <a:rPr lang="en-US" sz="3200" dirty="0">
                <a:solidFill>
                  <a:srgbClr val="C00000"/>
                </a:solidFill>
                <a:latin typeface="Arial" panose="020B0604020202020204" pitchFamily="34" charset="0"/>
                <a:cs typeface="Arial" panose="020B0604020202020204" pitchFamily="34" charset="0"/>
              </a:rPr>
              <a:t>Intelligence</a:t>
            </a:r>
            <a:r>
              <a:rPr lang="en-US" sz="3600" dirty="0"/>
              <a:t> </a:t>
            </a:r>
            <a:r>
              <a:rPr lang="en-US" sz="3200" dirty="0">
                <a:solidFill>
                  <a:srgbClr val="C00000"/>
                </a:solidFill>
                <a:latin typeface="Arial" panose="020B0604020202020204" pitchFamily="34" charset="0"/>
                <a:cs typeface="Arial" panose="020B0604020202020204" pitchFamily="34" charset="0"/>
              </a:rPr>
              <a:t>– Sales for FudgeFlix</a:t>
            </a:r>
          </a:p>
        </p:txBody>
      </p:sp>
      <p:pic>
        <p:nvPicPr>
          <p:cNvPr id="7" name="Picture 6">
            <a:extLst>
              <a:ext uri="{FF2B5EF4-FFF2-40B4-BE49-F238E27FC236}">
                <a16:creationId xmlns:a16="http://schemas.microsoft.com/office/drawing/2014/main" id="{EB085F6F-A4BD-4404-866E-F0D46A0CEBC1}"/>
              </a:ext>
            </a:extLst>
          </p:cNvPr>
          <p:cNvPicPr>
            <a:picLocks noChangeAspect="1"/>
          </p:cNvPicPr>
          <p:nvPr/>
        </p:nvPicPr>
        <p:blipFill>
          <a:blip r:embed="rId2"/>
          <a:stretch>
            <a:fillRect/>
          </a:stretch>
        </p:blipFill>
        <p:spPr>
          <a:xfrm>
            <a:off x="1166070" y="855676"/>
            <a:ext cx="9989610" cy="53949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4279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D87F6-F928-4C8D-992C-005F7D0E833C}"/>
              </a:ext>
            </a:extLst>
          </p:cNvPr>
          <p:cNvSpPr>
            <a:spLocks noGrp="1"/>
          </p:cNvSpPr>
          <p:nvPr>
            <p:ph type="title"/>
          </p:nvPr>
        </p:nvSpPr>
        <p:spPr>
          <a:xfrm>
            <a:off x="1097280" y="261183"/>
            <a:ext cx="10058400" cy="485183"/>
          </a:xfrm>
        </p:spPr>
        <p:txBody>
          <a:bodyPr>
            <a:normAutofit fontScale="90000"/>
          </a:bodyPr>
          <a:lstStyle/>
          <a:p>
            <a:pPr algn="ctr"/>
            <a:r>
              <a:rPr lang="en-US" sz="3200" dirty="0">
                <a:solidFill>
                  <a:srgbClr val="C00000"/>
                </a:solidFill>
                <a:latin typeface="Arial" panose="020B0604020202020204" pitchFamily="34" charset="0"/>
                <a:cs typeface="Arial" panose="020B0604020202020204" pitchFamily="34" charset="0"/>
              </a:rPr>
              <a:t>Business</a:t>
            </a:r>
            <a:r>
              <a:rPr lang="en-US" sz="3600" dirty="0"/>
              <a:t> </a:t>
            </a:r>
            <a:r>
              <a:rPr lang="en-US" sz="3200" dirty="0">
                <a:solidFill>
                  <a:srgbClr val="C00000"/>
                </a:solidFill>
                <a:latin typeface="Arial" panose="020B0604020202020204" pitchFamily="34" charset="0"/>
                <a:cs typeface="Arial" panose="020B0604020202020204" pitchFamily="34" charset="0"/>
              </a:rPr>
              <a:t>Intelligence</a:t>
            </a:r>
            <a:r>
              <a:rPr lang="en-US" sz="3600" dirty="0"/>
              <a:t> </a:t>
            </a:r>
            <a:r>
              <a:rPr lang="en-US" sz="3200" dirty="0">
                <a:solidFill>
                  <a:srgbClr val="C00000"/>
                </a:solidFill>
                <a:latin typeface="Arial" panose="020B0604020202020204" pitchFamily="34" charset="0"/>
                <a:cs typeface="Arial" panose="020B0604020202020204" pitchFamily="34" charset="0"/>
              </a:rPr>
              <a:t>– Sales for FudgeMart</a:t>
            </a:r>
          </a:p>
        </p:txBody>
      </p:sp>
      <p:pic>
        <p:nvPicPr>
          <p:cNvPr id="4" name="Picture 3">
            <a:extLst>
              <a:ext uri="{FF2B5EF4-FFF2-40B4-BE49-F238E27FC236}">
                <a16:creationId xmlns:a16="http://schemas.microsoft.com/office/drawing/2014/main" id="{BA4CFAD5-EC5C-42D3-846D-E110FCF3B653}"/>
              </a:ext>
            </a:extLst>
          </p:cNvPr>
          <p:cNvPicPr>
            <a:picLocks noChangeAspect="1"/>
          </p:cNvPicPr>
          <p:nvPr/>
        </p:nvPicPr>
        <p:blipFill>
          <a:blip r:embed="rId2"/>
          <a:stretch>
            <a:fillRect/>
          </a:stretch>
        </p:blipFill>
        <p:spPr>
          <a:xfrm>
            <a:off x="1172780" y="896917"/>
            <a:ext cx="9982899" cy="5395136"/>
          </a:xfrm>
          <a:prstGeom prst="rect">
            <a:avLst/>
          </a:prstGeom>
        </p:spPr>
      </p:pic>
    </p:spTree>
    <p:extLst>
      <p:ext uri="{BB962C8B-B14F-4D97-AF65-F5344CB8AC3E}">
        <p14:creationId xmlns:p14="http://schemas.microsoft.com/office/powerpoint/2010/main" val="1859283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4" name="Google Shape;154;p25"/>
          <p:cNvSpPr txBox="1"/>
          <p:nvPr/>
        </p:nvSpPr>
        <p:spPr>
          <a:xfrm>
            <a:off x="1525984" y="4242556"/>
            <a:ext cx="2504800" cy="497200"/>
          </a:xfrm>
          <a:prstGeom prst="rect">
            <a:avLst/>
          </a:prstGeom>
          <a:noFill/>
          <a:ln>
            <a:noFill/>
          </a:ln>
        </p:spPr>
        <p:txBody>
          <a:bodyPr spcFirstLastPara="1" wrap="square" lIns="121900" tIns="121900" rIns="121900" bIns="121900" anchor="t" anchorCtr="0">
            <a:noAutofit/>
          </a:bodyPr>
          <a:lstStyle/>
          <a:p>
            <a:r>
              <a:rPr lang="en" sz="1600" dirty="0">
                <a:solidFill>
                  <a:schemeClr val="dk2"/>
                </a:solidFill>
                <a:latin typeface="Arial" panose="020B0604020202020204" pitchFamily="34" charset="0"/>
                <a:cs typeface="Arial" panose="020B0604020202020204" pitchFamily="34" charset="0"/>
              </a:rPr>
              <a:t>California - </a:t>
            </a:r>
            <a:r>
              <a:rPr lang="en" sz="1600" dirty="0">
                <a:solidFill>
                  <a:srgbClr val="C00000"/>
                </a:solidFill>
                <a:latin typeface="Arial" panose="020B0604020202020204" pitchFamily="34" charset="0"/>
                <a:cs typeface="Arial" panose="020B0604020202020204" pitchFamily="34" charset="0"/>
              </a:rPr>
              <a:t>Drop</a:t>
            </a:r>
            <a:endParaRPr sz="1600" dirty="0">
              <a:solidFill>
                <a:srgbClr val="FF0000"/>
              </a:solidFill>
              <a:latin typeface="Arial" panose="020B0604020202020204" pitchFamily="34" charset="0"/>
              <a:cs typeface="Arial" panose="020B0604020202020204" pitchFamily="34" charset="0"/>
            </a:endParaRPr>
          </a:p>
        </p:txBody>
      </p:sp>
      <p:sp>
        <p:nvSpPr>
          <p:cNvPr id="156" name="Google Shape;156;p25"/>
          <p:cNvSpPr txBox="1"/>
          <p:nvPr/>
        </p:nvSpPr>
        <p:spPr>
          <a:xfrm>
            <a:off x="1525984" y="2121116"/>
            <a:ext cx="2504800" cy="497200"/>
          </a:xfrm>
          <a:prstGeom prst="rect">
            <a:avLst/>
          </a:prstGeom>
          <a:noFill/>
          <a:ln>
            <a:noFill/>
          </a:ln>
        </p:spPr>
        <p:txBody>
          <a:bodyPr spcFirstLastPara="1" wrap="square" lIns="121900" tIns="121900" rIns="121900" bIns="121900" anchor="t" anchorCtr="0">
            <a:noAutofit/>
          </a:bodyPr>
          <a:lstStyle/>
          <a:p>
            <a:r>
              <a:rPr lang="en" sz="1600" dirty="0">
                <a:solidFill>
                  <a:schemeClr val="dk2"/>
                </a:solidFill>
                <a:latin typeface="Arial" panose="020B0604020202020204" pitchFamily="34" charset="0"/>
                <a:cs typeface="Arial" panose="020B0604020202020204" pitchFamily="34" charset="0"/>
              </a:rPr>
              <a:t>Newyork - </a:t>
            </a:r>
            <a:r>
              <a:rPr lang="en" sz="1600" dirty="0">
                <a:solidFill>
                  <a:srgbClr val="00B050"/>
                </a:solidFill>
                <a:latin typeface="Arial" panose="020B0604020202020204" pitchFamily="34" charset="0"/>
                <a:cs typeface="Arial" panose="020B0604020202020204" pitchFamily="34" charset="0"/>
              </a:rPr>
              <a:t> Up</a:t>
            </a:r>
            <a:endParaRPr sz="1600" dirty="0">
              <a:solidFill>
                <a:srgbClr val="6AA84F"/>
              </a:solidFill>
              <a:latin typeface="Arial" panose="020B0604020202020204" pitchFamily="34" charset="0"/>
              <a:cs typeface="Arial" panose="020B0604020202020204" pitchFamily="34" charset="0"/>
            </a:endParaRPr>
          </a:p>
          <a:p>
            <a:endParaRPr sz="1600" dirty="0">
              <a:solidFill>
                <a:schemeClr val="dk2"/>
              </a:solidFill>
              <a:latin typeface="Arial" panose="020B0604020202020204" pitchFamily="34" charset="0"/>
              <a:cs typeface="Arial" panose="020B0604020202020204" pitchFamily="34" charset="0"/>
            </a:endParaRPr>
          </a:p>
        </p:txBody>
      </p:sp>
      <p:sp>
        <p:nvSpPr>
          <p:cNvPr id="158" name="Google Shape;158;p25"/>
          <p:cNvSpPr txBox="1"/>
          <p:nvPr/>
        </p:nvSpPr>
        <p:spPr>
          <a:xfrm>
            <a:off x="4776080" y="4212820"/>
            <a:ext cx="2504800" cy="497200"/>
          </a:xfrm>
          <a:prstGeom prst="rect">
            <a:avLst/>
          </a:prstGeom>
          <a:noFill/>
          <a:ln>
            <a:noFill/>
          </a:ln>
        </p:spPr>
        <p:txBody>
          <a:bodyPr spcFirstLastPara="1" wrap="square" lIns="121900" tIns="121900" rIns="121900" bIns="121900" anchor="t" anchorCtr="0">
            <a:noAutofit/>
          </a:bodyPr>
          <a:lstStyle/>
          <a:p>
            <a:r>
              <a:rPr lang="en" sz="1600" dirty="0">
                <a:solidFill>
                  <a:schemeClr val="dk2"/>
                </a:solidFill>
                <a:latin typeface="Arial" panose="020B0604020202020204" pitchFamily="34" charset="0"/>
                <a:cs typeface="Arial" panose="020B0604020202020204" pitchFamily="34" charset="0"/>
              </a:rPr>
              <a:t>Arizona - </a:t>
            </a:r>
            <a:r>
              <a:rPr lang="en" sz="1600" dirty="0">
                <a:solidFill>
                  <a:srgbClr val="C00000"/>
                </a:solidFill>
                <a:latin typeface="Arial" panose="020B0604020202020204" pitchFamily="34" charset="0"/>
                <a:cs typeface="Arial" panose="020B0604020202020204" pitchFamily="34" charset="0"/>
              </a:rPr>
              <a:t>Drop</a:t>
            </a:r>
            <a:r>
              <a:rPr lang="en" sz="1600" dirty="0">
                <a:solidFill>
                  <a:srgbClr val="FF0000"/>
                </a:solidFill>
                <a:latin typeface="Arial" panose="020B0604020202020204" pitchFamily="34" charset="0"/>
                <a:cs typeface="Arial" panose="020B0604020202020204" pitchFamily="34" charset="0"/>
              </a:rPr>
              <a:t> </a:t>
            </a:r>
            <a:endParaRPr sz="1600" dirty="0">
              <a:latin typeface="Arial" panose="020B0604020202020204" pitchFamily="34" charset="0"/>
              <a:cs typeface="Arial" panose="020B0604020202020204" pitchFamily="34" charset="0"/>
            </a:endParaRPr>
          </a:p>
        </p:txBody>
      </p:sp>
      <p:sp>
        <p:nvSpPr>
          <p:cNvPr id="159" name="Google Shape;159;p25"/>
          <p:cNvSpPr txBox="1"/>
          <p:nvPr/>
        </p:nvSpPr>
        <p:spPr>
          <a:xfrm>
            <a:off x="4741357" y="2065057"/>
            <a:ext cx="2504800" cy="497200"/>
          </a:xfrm>
          <a:prstGeom prst="rect">
            <a:avLst/>
          </a:prstGeom>
          <a:noFill/>
          <a:ln>
            <a:noFill/>
          </a:ln>
        </p:spPr>
        <p:txBody>
          <a:bodyPr spcFirstLastPara="1" wrap="square" lIns="121900" tIns="121900" rIns="121900" bIns="121900" anchor="t" anchorCtr="0">
            <a:noAutofit/>
          </a:bodyPr>
          <a:lstStyle/>
          <a:p>
            <a:r>
              <a:rPr lang="en" sz="1600" dirty="0">
                <a:solidFill>
                  <a:schemeClr val="dk2"/>
                </a:solidFill>
                <a:latin typeface="Arial" panose="020B0604020202020204" pitchFamily="34" charset="0"/>
                <a:cs typeface="Arial" panose="020B0604020202020204" pitchFamily="34" charset="0"/>
              </a:rPr>
              <a:t>Ohio - </a:t>
            </a:r>
            <a:r>
              <a:rPr lang="en" sz="1600" dirty="0">
                <a:solidFill>
                  <a:srgbClr val="6AA84F"/>
                </a:solidFill>
                <a:latin typeface="Arial" panose="020B0604020202020204" pitchFamily="34" charset="0"/>
                <a:cs typeface="Arial" panose="020B0604020202020204" pitchFamily="34" charset="0"/>
              </a:rPr>
              <a:t> Up</a:t>
            </a:r>
            <a:endParaRPr sz="1600" dirty="0">
              <a:solidFill>
                <a:srgbClr val="6AA84F"/>
              </a:solidFill>
              <a:latin typeface="Arial" panose="020B0604020202020204" pitchFamily="34" charset="0"/>
              <a:cs typeface="Arial" panose="020B0604020202020204" pitchFamily="34" charset="0"/>
            </a:endParaRPr>
          </a:p>
        </p:txBody>
      </p:sp>
      <p:pic>
        <p:nvPicPr>
          <p:cNvPr id="160" name="Google Shape;160;p25"/>
          <p:cNvPicPr preferRelativeResize="0"/>
          <p:nvPr/>
        </p:nvPicPr>
        <p:blipFill>
          <a:blip r:embed="rId3">
            <a:alphaModFix/>
          </a:blip>
          <a:stretch>
            <a:fillRect/>
          </a:stretch>
        </p:blipFill>
        <p:spPr>
          <a:xfrm>
            <a:off x="1616200" y="4701912"/>
            <a:ext cx="2903535" cy="1472323"/>
          </a:xfrm>
          <a:prstGeom prst="rect">
            <a:avLst/>
          </a:prstGeom>
          <a:ln>
            <a:noFill/>
          </a:ln>
          <a:effectLst>
            <a:outerShdw blurRad="292100" dist="139700" dir="2700000" algn="tl" rotWithShape="0">
              <a:srgbClr val="333333">
                <a:alpha val="65000"/>
              </a:srgbClr>
            </a:outerShdw>
          </a:effectLst>
        </p:spPr>
      </p:pic>
      <p:pic>
        <p:nvPicPr>
          <p:cNvPr id="161" name="Google Shape;161;p25"/>
          <p:cNvPicPr preferRelativeResize="0"/>
          <p:nvPr/>
        </p:nvPicPr>
        <p:blipFill>
          <a:blip r:embed="rId4">
            <a:alphaModFix/>
          </a:blip>
          <a:stretch>
            <a:fillRect/>
          </a:stretch>
        </p:blipFill>
        <p:spPr>
          <a:xfrm>
            <a:off x="4780818" y="2569395"/>
            <a:ext cx="2878128" cy="1472303"/>
          </a:xfrm>
          <a:prstGeom prst="rect">
            <a:avLst/>
          </a:prstGeom>
          <a:ln>
            <a:noFill/>
          </a:ln>
          <a:effectLst>
            <a:outerShdw blurRad="292100" dist="139700" dir="2700000" algn="tl" rotWithShape="0">
              <a:srgbClr val="333333">
                <a:alpha val="65000"/>
              </a:srgbClr>
            </a:outerShdw>
          </a:effectLst>
        </p:spPr>
      </p:pic>
      <p:pic>
        <p:nvPicPr>
          <p:cNvPr id="162" name="Google Shape;162;p25"/>
          <p:cNvPicPr preferRelativeResize="0"/>
          <p:nvPr/>
        </p:nvPicPr>
        <p:blipFill>
          <a:blip r:embed="rId5">
            <a:alphaModFix/>
          </a:blip>
          <a:stretch>
            <a:fillRect/>
          </a:stretch>
        </p:blipFill>
        <p:spPr>
          <a:xfrm>
            <a:off x="1583049" y="2576361"/>
            <a:ext cx="2903521" cy="1471878"/>
          </a:xfrm>
          <a:prstGeom prst="rect">
            <a:avLst/>
          </a:prstGeom>
          <a:ln>
            <a:noFill/>
          </a:ln>
          <a:effectLst>
            <a:outerShdw blurRad="292100" dist="139700" dir="2700000" algn="tl" rotWithShape="0">
              <a:srgbClr val="333333">
                <a:alpha val="65000"/>
              </a:srgbClr>
            </a:outerShdw>
          </a:effectLst>
        </p:spPr>
      </p:pic>
      <p:pic>
        <p:nvPicPr>
          <p:cNvPr id="165" name="Google Shape;165;p25"/>
          <p:cNvPicPr preferRelativeResize="0"/>
          <p:nvPr/>
        </p:nvPicPr>
        <p:blipFill>
          <a:blip r:embed="rId6">
            <a:alphaModFix/>
          </a:blip>
          <a:stretch>
            <a:fillRect/>
          </a:stretch>
        </p:blipFill>
        <p:spPr>
          <a:xfrm>
            <a:off x="4791861" y="4695817"/>
            <a:ext cx="2878128" cy="1445772"/>
          </a:xfrm>
          <a:prstGeom prst="rect">
            <a:avLst/>
          </a:prstGeom>
          <a:ln>
            <a:noFill/>
          </a:ln>
          <a:effectLst>
            <a:outerShdw blurRad="292100" dist="139700" dir="2700000" algn="tl" rotWithShape="0">
              <a:srgbClr val="333333">
                <a:alpha val="65000"/>
              </a:srgbClr>
            </a:outerShdw>
          </a:effectLst>
        </p:spPr>
      </p:pic>
      <p:pic>
        <p:nvPicPr>
          <p:cNvPr id="167" name="Google Shape;167;p25"/>
          <p:cNvPicPr preferRelativeResize="0"/>
          <p:nvPr/>
        </p:nvPicPr>
        <p:blipFill>
          <a:blip r:embed="rId7">
            <a:alphaModFix/>
          </a:blip>
          <a:stretch>
            <a:fillRect/>
          </a:stretch>
        </p:blipFill>
        <p:spPr>
          <a:xfrm>
            <a:off x="7927569" y="4680686"/>
            <a:ext cx="2851878" cy="1445741"/>
          </a:xfrm>
          <a:prstGeom prst="rect">
            <a:avLst/>
          </a:prstGeom>
          <a:ln>
            <a:noFill/>
          </a:ln>
          <a:effectLst>
            <a:outerShdw blurRad="292100" dist="139700" dir="2700000" algn="tl" rotWithShape="0">
              <a:srgbClr val="333333">
                <a:alpha val="65000"/>
              </a:srgbClr>
            </a:outerShdw>
          </a:effectLst>
        </p:spPr>
      </p:pic>
      <p:sp>
        <p:nvSpPr>
          <p:cNvPr id="168" name="Google Shape;168;p25"/>
          <p:cNvSpPr txBox="1"/>
          <p:nvPr/>
        </p:nvSpPr>
        <p:spPr>
          <a:xfrm>
            <a:off x="7847656" y="4242556"/>
            <a:ext cx="2504800" cy="497542"/>
          </a:xfrm>
          <a:prstGeom prst="rect">
            <a:avLst/>
          </a:prstGeom>
          <a:noFill/>
          <a:ln>
            <a:noFill/>
          </a:ln>
        </p:spPr>
        <p:txBody>
          <a:bodyPr spcFirstLastPara="1" wrap="square" lIns="121900" tIns="121900" rIns="121900" bIns="121900" anchor="t" anchorCtr="0">
            <a:noAutofit/>
          </a:bodyPr>
          <a:lstStyle/>
          <a:p>
            <a:r>
              <a:rPr lang="en" sz="1600" dirty="0">
                <a:solidFill>
                  <a:schemeClr val="dk2"/>
                </a:solidFill>
                <a:latin typeface="Arial" panose="020B0604020202020204" pitchFamily="34" charset="0"/>
                <a:cs typeface="Arial" panose="020B0604020202020204" pitchFamily="34" charset="0"/>
              </a:rPr>
              <a:t>Wisconsin - </a:t>
            </a:r>
            <a:r>
              <a:rPr lang="en" sz="1600" dirty="0">
                <a:solidFill>
                  <a:srgbClr val="C00000"/>
                </a:solidFill>
                <a:latin typeface="Arial" panose="020B0604020202020204" pitchFamily="34" charset="0"/>
                <a:cs typeface="Arial" panose="020B0604020202020204" pitchFamily="34" charset="0"/>
              </a:rPr>
              <a:t>Drop</a:t>
            </a:r>
            <a:endParaRPr sz="1600" dirty="0">
              <a:latin typeface="Arial" panose="020B0604020202020204" pitchFamily="34" charset="0"/>
              <a:cs typeface="Arial" panose="020B0604020202020204" pitchFamily="34" charset="0"/>
            </a:endParaRPr>
          </a:p>
        </p:txBody>
      </p:sp>
      <p:pic>
        <p:nvPicPr>
          <p:cNvPr id="169" name="Google Shape;169;p25"/>
          <p:cNvPicPr preferRelativeResize="0"/>
          <p:nvPr/>
        </p:nvPicPr>
        <p:blipFill>
          <a:blip r:embed="rId8">
            <a:alphaModFix/>
          </a:blip>
          <a:stretch>
            <a:fillRect/>
          </a:stretch>
        </p:blipFill>
        <p:spPr>
          <a:xfrm>
            <a:off x="7914444" y="2576361"/>
            <a:ext cx="2878128" cy="1459043"/>
          </a:xfrm>
          <a:prstGeom prst="rect">
            <a:avLst/>
          </a:prstGeom>
          <a:ln>
            <a:noFill/>
          </a:ln>
          <a:effectLst>
            <a:outerShdw blurRad="292100" dist="139700" dir="2700000" algn="tl" rotWithShape="0">
              <a:srgbClr val="333333">
                <a:alpha val="65000"/>
              </a:srgbClr>
            </a:outerShdw>
          </a:effectLst>
        </p:spPr>
      </p:pic>
      <p:sp>
        <p:nvSpPr>
          <p:cNvPr id="170" name="Google Shape;170;p25"/>
          <p:cNvSpPr txBox="1"/>
          <p:nvPr/>
        </p:nvSpPr>
        <p:spPr>
          <a:xfrm>
            <a:off x="7849508" y="2024404"/>
            <a:ext cx="2504800" cy="497200"/>
          </a:xfrm>
          <a:prstGeom prst="rect">
            <a:avLst/>
          </a:prstGeom>
          <a:noFill/>
          <a:ln>
            <a:noFill/>
          </a:ln>
        </p:spPr>
        <p:txBody>
          <a:bodyPr spcFirstLastPara="1" wrap="square" lIns="121900" tIns="121900" rIns="121900" bIns="121900" anchor="t" anchorCtr="0">
            <a:noAutofit/>
          </a:bodyPr>
          <a:lstStyle/>
          <a:p>
            <a:r>
              <a:rPr lang="en" sz="1600" dirty="0">
                <a:solidFill>
                  <a:schemeClr val="dk2"/>
                </a:solidFill>
                <a:latin typeface="Arial" panose="020B0604020202020204" pitchFamily="34" charset="0"/>
                <a:cs typeface="Arial" panose="020B0604020202020204" pitchFamily="34" charset="0"/>
              </a:rPr>
              <a:t>New Jersey </a:t>
            </a:r>
            <a:r>
              <a:rPr lang="en" sz="1600" dirty="0">
                <a:solidFill>
                  <a:srgbClr val="6AA84F"/>
                </a:solidFill>
                <a:latin typeface="Arial" panose="020B0604020202020204" pitchFamily="34" charset="0"/>
                <a:cs typeface="Arial" panose="020B0604020202020204" pitchFamily="34" charset="0"/>
              </a:rPr>
              <a:t>(Up)</a:t>
            </a:r>
            <a:endParaRPr sz="1600" dirty="0">
              <a:solidFill>
                <a:srgbClr val="6AA84F"/>
              </a:solidFill>
              <a:latin typeface="Arial" panose="020B0604020202020204" pitchFamily="34" charset="0"/>
              <a:cs typeface="Arial" panose="020B0604020202020204" pitchFamily="34" charset="0"/>
            </a:endParaRPr>
          </a:p>
          <a:p>
            <a:endParaRPr sz="1600" dirty="0">
              <a:solidFill>
                <a:schemeClr val="dk2"/>
              </a:solidFill>
              <a:latin typeface="Arial" panose="020B0604020202020204" pitchFamily="34" charset="0"/>
              <a:cs typeface="Arial" panose="020B0604020202020204" pitchFamily="34" charset="0"/>
            </a:endParaRPr>
          </a:p>
        </p:txBody>
      </p:sp>
      <p:sp>
        <p:nvSpPr>
          <p:cNvPr id="173" name="Google Shape;173;p25"/>
          <p:cNvSpPr txBox="1"/>
          <p:nvPr/>
        </p:nvSpPr>
        <p:spPr>
          <a:xfrm>
            <a:off x="1184456" y="1070094"/>
            <a:ext cx="9788344" cy="497200"/>
          </a:xfrm>
          <a:prstGeom prst="rect">
            <a:avLst/>
          </a:prstGeom>
          <a:noFill/>
          <a:ln>
            <a:noFill/>
          </a:ln>
        </p:spPr>
        <p:txBody>
          <a:bodyPr spcFirstLastPara="1" wrap="square" lIns="121900" tIns="121900" rIns="121900" bIns="121900" anchor="t" anchorCtr="0">
            <a:noAutofit/>
          </a:bodyPr>
          <a:lstStyle/>
          <a:p>
            <a:pPr algn="ctr"/>
            <a:r>
              <a:rPr lang="en" sz="2900" spc="-50" dirty="0">
                <a:solidFill>
                  <a:srgbClr val="C00000"/>
                </a:solidFill>
                <a:latin typeface="Arial" panose="020B0604020202020204" pitchFamily="34" charset="0"/>
                <a:ea typeface="+mj-ea"/>
                <a:cs typeface="Arial" panose="020B0604020202020204" pitchFamily="34" charset="0"/>
              </a:rPr>
              <a:t>Sales Performance by State</a:t>
            </a:r>
            <a:endParaRPr sz="2900" spc="-50" dirty="0">
              <a:solidFill>
                <a:srgbClr val="C00000"/>
              </a:solidFill>
              <a:latin typeface="Arial" panose="020B0604020202020204" pitchFamily="34" charset="0"/>
              <a:ea typeface="+mj-ea"/>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E9D48D-0D5B-4DFF-B81B-E349EF5AFC96}"/>
              </a:ext>
            </a:extLst>
          </p:cNvPr>
          <p:cNvPicPr>
            <a:picLocks noGrp="1" noChangeAspect="1"/>
          </p:cNvPicPr>
          <p:nvPr>
            <p:ph idx="1"/>
          </p:nvPr>
        </p:nvPicPr>
        <p:blipFill rotWithShape="1">
          <a:blip r:embed="rId2"/>
          <a:srcRect l="18138" t="21934" r="40577" b="24911"/>
          <a:stretch/>
        </p:blipFill>
        <p:spPr>
          <a:xfrm>
            <a:off x="1097280" y="2214750"/>
            <a:ext cx="4920425" cy="325533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81FDBC9A-59CF-4F78-ABEF-B4815F9D140C}"/>
              </a:ext>
            </a:extLst>
          </p:cNvPr>
          <p:cNvPicPr>
            <a:picLocks noChangeAspect="1"/>
          </p:cNvPicPr>
          <p:nvPr/>
        </p:nvPicPr>
        <p:blipFill rotWithShape="1">
          <a:blip r:embed="rId3"/>
          <a:srcRect l="4058" t="21764" r="50081" b="25698"/>
          <a:stretch/>
        </p:blipFill>
        <p:spPr>
          <a:xfrm>
            <a:off x="6174296" y="2214752"/>
            <a:ext cx="4981383" cy="325533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C6DD6340-1DC6-4AD5-A071-7DA56F701EA2}"/>
              </a:ext>
            </a:extLst>
          </p:cNvPr>
          <p:cNvSpPr txBox="1"/>
          <p:nvPr/>
        </p:nvSpPr>
        <p:spPr>
          <a:xfrm>
            <a:off x="1096963" y="5609556"/>
            <a:ext cx="4920425" cy="492443"/>
          </a:xfrm>
          <a:prstGeom prst="rect">
            <a:avLst/>
          </a:prstGeom>
          <a:noFill/>
        </p:spPr>
        <p:txBody>
          <a:bodyPr wrap="square">
            <a:spAutoFit/>
          </a:bodyPr>
          <a:lstStyle/>
          <a:p>
            <a:pPr algn="ctr"/>
            <a:r>
              <a:rPr kumimoji="0" lang="en-US" sz="1200" b="1" i="0" u="none" strike="noStrike" kern="1200" cap="none" spc="0" normalizeH="0" baseline="0" noProof="0" dirty="0">
                <a:ln>
                  <a:noFill/>
                </a:ln>
                <a:solidFill>
                  <a:srgbClr val="0070C0"/>
                </a:solidFill>
                <a:effectLst/>
                <a:uLnTx/>
                <a:uFillTx/>
                <a:latin typeface="Century Gothic" panose="020B0502020202020204"/>
                <a:ea typeface="+mj-ea"/>
                <a:cs typeface="+mj-cs"/>
              </a:rPr>
              <a:t>Sales data on interactive map by subsidiary and product category</a:t>
            </a:r>
            <a:r>
              <a:rPr kumimoji="0" lang="en-US" sz="1400" b="1" i="0" u="none" strike="noStrike" kern="1200" cap="none" spc="0" normalizeH="0" baseline="0" noProof="0" dirty="0">
                <a:ln>
                  <a:noFill/>
                </a:ln>
                <a:solidFill>
                  <a:srgbClr val="0070C0"/>
                </a:solidFill>
                <a:effectLst/>
                <a:uLnTx/>
                <a:uFillTx/>
                <a:latin typeface="Century Gothic" panose="020B0502020202020204"/>
                <a:ea typeface="+mj-ea"/>
                <a:cs typeface="+mj-cs"/>
              </a:rPr>
              <a:t> </a:t>
            </a:r>
            <a:endParaRPr lang="en-US" sz="1200" dirty="0">
              <a:solidFill>
                <a:srgbClr val="0070C0"/>
              </a:solidFill>
            </a:endParaRPr>
          </a:p>
        </p:txBody>
      </p:sp>
      <p:sp>
        <p:nvSpPr>
          <p:cNvPr id="10" name="TextBox 9">
            <a:extLst>
              <a:ext uri="{FF2B5EF4-FFF2-40B4-BE49-F238E27FC236}">
                <a16:creationId xmlns:a16="http://schemas.microsoft.com/office/drawing/2014/main" id="{DD777A7C-6F7A-4FFF-AD16-784EC31218E1}"/>
              </a:ext>
            </a:extLst>
          </p:cNvPr>
          <p:cNvSpPr txBox="1"/>
          <p:nvPr/>
        </p:nvSpPr>
        <p:spPr>
          <a:xfrm>
            <a:off x="6174296" y="5588655"/>
            <a:ext cx="4981067" cy="276999"/>
          </a:xfrm>
          <a:prstGeom prst="rect">
            <a:avLst/>
          </a:prstGeom>
          <a:noFill/>
        </p:spPr>
        <p:txBody>
          <a:bodyPr wrap="square">
            <a:sp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1200" b="1" dirty="0">
                <a:solidFill>
                  <a:srgbClr val="0070C0"/>
                </a:solidFill>
                <a:latin typeface="Century Gothic" panose="020B0502020202020204"/>
                <a:ea typeface="+mj-ea"/>
                <a:cs typeface="+mj-cs"/>
              </a:rPr>
              <a:t>Combined sales by top customers, region &amp; category</a:t>
            </a:r>
          </a:p>
        </p:txBody>
      </p:sp>
      <p:sp>
        <p:nvSpPr>
          <p:cNvPr id="13" name="Title 1">
            <a:extLst>
              <a:ext uri="{FF2B5EF4-FFF2-40B4-BE49-F238E27FC236}">
                <a16:creationId xmlns:a16="http://schemas.microsoft.com/office/drawing/2014/main" id="{240024A2-390E-4E2F-B367-23DD87B6F5E4}"/>
              </a:ext>
            </a:extLst>
          </p:cNvPr>
          <p:cNvSpPr>
            <a:spLocks noGrp="1"/>
          </p:cNvSpPr>
          <p:nvPr>
            <p:ph type="title"/>
          </p:nvPr>
        </p:nvSpPr>
        <p:spPr>
          <a:xfrm>
            <a:off x="1223115" y="992346"/>
            <a:ext cx="10058400" cy="485183"/>
          </a:xfrm>
        </p:spPr>
        <p:txBody>
          <a:bodyPr>
            <a:normAutofit fontScale="90000"/>
          </a:bodyPr>
          <a:lstStyle/>
          <a:p>
            <a:pPr algn="ctr"/>
            <a:r>
              <a:rPr lang="en-US" sz="3200" dirty="0">
                <a:solidFill>
                  <a:srgbClr val="C00000"/>
                </a:solidFill>
                <a:latin typeface="Arial" panose="020B0604020202020204" pitchFamily="34" charset="0"/>
                <a:cs typeface="Arial" panose="020B0604020202020204" pitchFamily="34" charset="0"/>
              </a:rPr>
              <a:t>Sales – Interactive Map by Category / Combined Sales </a:t>
            </a:r>
          </a:p>
        </p:txBody>
      </p:sp>
    </p:spTree>
    <p:extLst>
      <p:ext uri="{BB962C8B-B14F-4D97-AF65-F5344CB8AC3E}">
        <p14:creationId xmlns:p14="http://schemas.microsoft.com/office/powerpoint/2010/main" val="1795708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9DD1B-8779-4F22-A737-EE66AE921C41}"/>
              </a:ext>
            </a:extLst>
          </p:cNvPr>
          <p:cNvSpPr>
            <a:spLocks noGrp="1"/>
          </p:cNvSpPr>
          <p:nvPr>
            <p:ph type="title"/>
          </p:nvPr>
        </p:nvSpPr>
        <p:spPr>
          <a:xfrm>
            <a:off x="1086322" y="500973"/>
            <a:ext cx="10069358" cy="1043805"/>
          </a:xfrm>
        </p:spPr>
        <p:txBody>
          <a:bodyPr/>
          <a:lstStyle/>
          <a:p>
            <a:r>
              <a:rPr lang="en-US" sz="4400" dirty="0">
                <a:solidFill>
                  <a:srgbClr val="C00000"/>
                </a:solidFill>
                <a:latin typeface="Arial" panose="020B0604020202020204" pitchFamily="34" charset="0"/>
                <a:cs typeface="Arial" panose="020B0604020202020204" pitchFamily="34" charset="0"/>
              </a:rPr>
              <a:t>Business Overview</a:t>
            </a:r>
          </a:p>
        </p:txBody>
      </p:sp>
      <p:sp>
        <p:nvSpPr>
          <p:cNvPr id="3" name="Content Placeholder 2">
            <a:extLst>
              <a:ext uri="{FF2B5EF4-FFF2-40B4-BE49-F238E27FC236}">
                <a16:creationId xmlns:a16="http://schemas.microsoft.com/office/drawing/2014/main" id="{8A5D3D05-C93B-460F-9AD3-37BACFAA073D}"/>
              </a:ext>
            </a:extLst>
          </p:cNvPr>
          <p:cNvSpPr>
            <a:spLocks noGrp="1"/>
          </p:cNvSpPr>
          <p:nvPr>
            <p:ph idx="1"/>
          </p:nvPr>
        </p:nvSpPr>
        <p:spPr>
          <a:xfrm>
            <a:off x="1955260" y="4520494"/>
            <a:ext cx="8740302" cy="1500928"/>
          </a:xfrm>
        </p:spPr>
        <p:txBody>
          <a:bodyPr>
            <a:normAutofit/>
          </a:bodyPr>
          <a:lstStyle/>
          <a:p>
            <a:pPr marL="304292" indent="0">
              <a:spcBef>
                <a:spcPts val="0"/>
              </a:spcBef>
              <a:spcAft>
                <a:spcPts val="0"/>
              </a:spcAft>
              <a:buClr>
                <a:schemeClr val="dk1"/>
              </a:buClr>
              <a:buSzPts val="1400"/>
              <a:buNone/>
            </a:pPr>
            <a:r>
              <a:rPr lang="en-US" sz="1600" dirty="0">
                <a:solidFill>
                  <a:schemeClr val="dk1"/>
                </a:solidFill>
              </a:rPr>
              <a:t>FudgeMart sells home furnishing products to customers in an online store.  FudgeFlix sells subscriptions to customers based on the plans.</a:t>
            </a:r>
          </a:p>
          <a:p>
            <a:pPr marL="304292" indent="0">
              <a:spcBef>
                <a:spcPts val="0"/>
              </a:spcBef>
              <a:spcAft>
                <a:spcPts val="0"/>
              </a:spcAft>
              <a:buClr>
                <a:schemeClr val="dk1"/>
              </a:buClr>
              <a:buSzPts val="1400"/>
              <a:buNone/>
            </a:pPr>
            <a:br>
              <a:rPr lang="en-US" sz="400" dirty="0">
                <a:solidFill>
                  <a:schemeClr val="dk1"/>
                </a:solidFill>
              </a:rPr>
            </a:br>
            <a:r>
              <a:rPr lang="en-US" sz="1600" dirty="0">
                <a:solidFill>
                  <a:schemeClr val="dk1"/>
                </a:solidFill>
              </a:rPr>
              <a:t>Tracking their </a:t>
            </a:r>
            <a:r>
              <a:rPr lang="en-US" sz="1600" b="1" dirty="0">
                <a:solidFill>
                  <a:srgbClr val="C00000"/>
                </a:solidFill>
              </a:rPr>
              <a:t>Sales </a:t>
            </a:r>
            <a:r>
              <a:rPr lang="en-US" sz="1600" dirty="0">
                <a:solidFill>
                  <a:schemeClr val="dk1"/>
                </a:solidFill>
              </a:rPr>
              <a:t>and customer satisfaction (</a:t>
            </a:r>
            <a:r>
              <a:rPr lang="en-US" sz="1600" b="1" dirty="0">
                <a:solidFill>
                  <a:srgbClr val="C00000"/>
                </a:solidFill>
              </a:rPr>
              <a:t>Reviews</a:t>
            </a:r>
            <a:r>
              <a:rPr lang="en-US" sz="1600" dirty="0">
                <a:solidFill>
                  <a:schemeClr val="dk1"/>
                </a:solidFill>
              </a:rPr>
              <a:t>) for both subsidiary will enable us to track the growth of company.</a:t>
            </a:r>
          </a:p>
          <a:p>
            <a:pPr marL="921512" indent="-342900">
              <a:spcBef>
                <a:spcPts val="0"/>
              </a:spcBef>
              <a:spcAft>
                <a:spcPts val="0"/>
              </a:spcAft>
              <a:buClr>
                <a:schemeClr val="dk1"/>
              </a:buClr>
              <a:buSzPts val="1400"/>
            </a:pPr>
            <a:endParaRPr lang="en-US" sz="2000" dirty="0">
              <a:solidFill>
                <a:schemeClr val="dk1"/>
              </a:solidFill>
            </a:endParaRPr>
          </a:p>
        </p:txBody>
      </p:sp>
      <p:pic>
        <p:nvPicPr>
          <p:cNvPr id="5" name="Picture 4">
            <a:extLst>
              <a:ext uri="{FF2B5EF4-FFF2-40B4-BE49-F238E27FC236}">
                <a16:creationId xmlns:a16="http://schemas.microsoft.com/office/drawing/2014/main" id="{4E8F0A1B-50F5-4106-AB36-F13F9E5A678C}"/>
              </a:ext>
            </a:extLst>
          </p:cNvPr>
          <p:cNvPicPr>
            <a:picLocks noChangeAspect="1"/>
          </p:cNvPicPr>
          <p:nvPr/>
        </p:nvPicPr>
        <p:blipFill>
          <a:blip r:embed="rId2"/>
          <a:stretch>
            <a:fillRect/>
          </a:stretch>
        </p:blipFill>
        <p:spPr>
          <a:xfrm>
            <a:off x="901163" y="2190437"/>
            <a:ext cx="785208" cy="84109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12E403D3-107F-4D6A-9037-6C056098DBDF}"/>
              </a:ext>
            </a:extLst>
          </p:cNvPr>
          <p:cNvSpPr txBox="1"/>
          <p:nvPr/>
        </p:nvSpPr>
        <p:spPr>
          <a:xfrm>
            <a:off x="2115766" y="2190437"/>
            <a:ext cx="8978953" cy="830997"/>
          </a:xfrm>
          <a:prstGeom prst="rect">
            <a:avLst/>
          </a:prstGeom>
          <a:noFill/>
        </p:spPr>
        <p:txBody>
          <a:bodyPr wrap="square">
            <a:spAutoFit/>
          </a:bodyPr>
          <a:lstStyle/>
          <a:p>
            <a:r>
              <a:rPr lang="en-US" sz="1600" dirty="0"/>
              <a:t>FudgeMart is an online retail business that operates similar to Walmart, Flipkart etc. All business transaction related data for </a:t>
            </a:r>
            <a:r>
              <a:rPr lang="en-US" sz="1600" dirty="0" err="1"/>
              <a:t>Fudgemart</a:t>
            </a:r>
            <a:r>
              <a:rPr lang="en-US" sz="1600" dirty="0"/>
              <a:t> are stored in relational database (</a:t>
            </a:r>
            <a:r>
              <a:rPr lang="en-US" sz="1600" dirty="0" err="1"/>
              <a:t>fudgemart</a:t>
            </a:r>
            <a:r>
              <a:rPr lang="en-US" sz="1600" dirty="0"/>
              <a:t>) and includes Customers, Product, Supplier, Orders, Reviews and Employee tables.  </a:t>
            </a:r>
          </a:p>
        </p:txBody>
      </p:sp>
      <p:pic>
        <p:nvPicPr>
          <p:cNvPr id="9" name="Picture 8">
            <a:extLst>
              <a:ext uri="{FF2B5EF4-FFF2-40B4-BE49-F238E27FC236}">
                <a16:creationId xmlns:a16="http://schemas.microsoft.com/office/drawing/2014/main" id="{A3EEC69F-376D-4FE6-978B-C8BA69C13DB1}"/>
              </a:ext>
            </a:extLst>
          </p:cNvPr>
          <p:cNvPicPr>
            <a:picLocks noChangeAspect="1"/>
          </p:cNvPicPr>
          <p:nvPr/>
        </p:nvPicPr>
        <p:blipFill>
          <a:blip r:embed="rId3"/>
          <a:stretch>
            <a:fillRect/>
          </a:stretch>
        </p:blipFill>
        <p:spPr>
          <a:xfrm>
            <a:off x="879762" y="3380361"/>
            <a:ext cx="806609" cy="763622"/>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B7C233D3-C5A6-49AD-AEEF-9AE05C37B9DC}"/>
              </a:ext>
            </a:extLst>
          </p:cNvPr>
          <p:cNvSpPr txBox="1"/>
          <p:nvPr/>
        </p:nvSpPr>
        <p:spPr>
          <a:xfrm>
            <a:off x="2115766" y="3307936"/>
            <a:ext cx="8978953" cy="830997"/>
          </a:xfrm>
          <a:prstGeom prst="rect">
            <a:avLst/>
          </a:prstGeom>
          <a:noFill/>
        </p:spPr>
        <p:txBody>
          <a:bodyPr wrap="square">
            <a:spAutoFit/>
          </a:bodyPr>
          <a:lstStyle/>
          <a:p>
            <a:r>
              <a:rPr lang="en-US" sz="1600" dirty="0"/>
              <a:t>FudgeFlix is another fictitious DVD Rental company and subsidiary of </a:t>
            </a:r>
            <a:r>
              <a:rPr lang="en-US" sz="1600" dirty="0" err="1"/>
              <a:t>Fudgemart</a:t>
            </a:r>
            <a:r>
              <a:rPr lang="en-US" sz="1600" dirty="0"/>
              <a:t> that operates online to serve rental DVD and On-demand streaming services like Netflix. The business operation data stored in fudgeflix_v3 database and includes plans, customers, Orders &amp; employees. </a:t>
            </a:r>
          </a:p>
        </p:txBody>
      </p:sp>
      <p:pic>
        <p:nvPicPr>
          <p:cNvPr id="17" name="Picture 16">
            <a:extLst>
              <a:ext uri="{FF2B5EF4-FFF2-40B4-BE49-F238E27FC236}">
                <a16:creationId xmlns:a16="http://schemas.microsoft.com/office/drawing/2014/main" id="{55A620BC-19FB-4364-8BA7-6B0F6C8E2CF5}"/>
              </a:ext>
            </a:extLst>
          </p:cNvPr>
          <p:cNvPicPr>
            <a:picLocks noChangeAspect="1"/>
          </p:cNvPicPr>
          <p:nvPr/>
        </p:nvPicPr>
        <p:blipFill>
          <a:blip r:embed="rId3"/>
          <a:stretch>
            <a:fillRect/>
          </a:stretch>
        </p:blipFill>
        <p:spPr>
          <a:xfrm>
            <a:off x="1086322" y="4789642"/>
            <a:ext cx="722220" cy="683731"/>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A3C64E70-9DB0-4BCB-B6B4-939E47E4ADF4}"/>
              </a:ext>
            </a:extLst>
          </p:cNvPr>
          <p:cNvPicPr>
            <a:picLocks noChangeAspect="1"/>
          </p:cNvPicPr>
          <p:nvPr/>
        </p:nvPicPr>
        <p:blipFill>
          <a:blip r:embed="rId2"/>
          <a:stretch>
            <a:fillRect/>
          </a:stretch>
        </p:blipFill>
        <p:spPr>
          <a:xfrm>
            <a:off x="879762" y="4828254"/>
            <a:ext cx="680288" cy="7287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26762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6DD6340-1DC6-4AD5-A071-7DA56F701EA2}"/>
              </a:ext>
            </a:extLst>
          </p:cNvPr>
          <p:cNvSpPr txBox="1"/>
          <p:nvPr/>
        </p:nvSpPr>
        <p:spPr>
          <a:xfrm>
            <a:off x="1096963" y="5609556"/>
            <a:ext cx="4920425" cy="276999"/>
          </a:xfrm>
          <a:prstGeom prst="rect">
            <a:avLst/>
          </a:prstGeom>
          <a:noFill/>
        </p:spPr>
        <p:txBody>
          <a:bodyPr wrap="square">
            <a:spAutoFit/>
          </a:bodyPr>
          <a:lstStyle/>
          <a:p>
            <a:pPr algn="ctr"/>
            <a:r>
              <a:rPr kumimoji="0" lang="en-US" sz="1200" b="1" i="0" u="none" strike="noStrike" kern="1200" cap="none" spc="0" normalizeH="0" baseline="0" noProof="0" dirty="0">
                <a:ln>
                  <a:noFill/>
                </a:ln>
                <a:solidFill>
                  <a:srgbClr val="0070C0"/>
                </a:solidFill>
                <a:effectLst/>
                <a:uLnTx/>
                <a:uFillTx/>
                <a:latin typeface="Century Gothic" panose="020B0502020202020204"/>
                <a:ea typeface="+mj-ea"/>
                <a:cs typeface="+mj-cs"/>
              </a:rPr>
              <a:t>Q</a:t>
            </a:r>
            <a:r>
              <a:rPr lang="en-US" sz="1200" b="1" dirty="0" err="1">
                <a:solidFill>
                  <a:srgbClr val="0070C0"/>
                </a:solidFill>
                <a:latin typeface="Century Gothic" panose="020B0502020202020204"/>
                <a:ea typeface="+mj-ea"/>
                <a:cs typeface="+mj-cs"/>
              </a:rPr>
              <a:t>uantity</a:t>
            </a:r>
            <a:r>
              <a:rPr kumimoji="0" lang="en-US" sz="1200" b="1" i="0" u="none" strike="noStrike" kern="1200" cap="none" spc="0" normalizeH="0" baseline="0" noProof="0" dirty="0">
                <a:ln>
                  <a:noFill/>
                </a:ln>
                <a:solidFill>
                  <a:srgbClr val="0070C0"/>
                </a:solidFill>
                <a:effectLst/>
                <a:uLnTx/>
                <a:uFillTx/>
                <a:latin typeface="Century Gothic" panose="020B0502020202020204"/>
                <a:ea typeface="+mj-ea"/>
                <a:cs typeface="+mj-cs"/>
              </a:rPr>
              <a:t> sold Vs average product ratings for selected markets.</a:t>
            </a:r>
            <a:endParaRPr lang="en-US" sz="1200" dirty="0">
              <a:solidFill>
                <a:srgbClr val="0070C0"/>
              </a:solidFill>
            </a:endParaRPr>
          </a:p>
        </p:txBody>
      </p:sp>
      <p:sp>
        <p:nvSpPr>
          <p:cNvPr id="10" name="TextBox 9">
            <a:extLst>
              <a:ext uri="{FF2B5EF4-FFF2-40B4-BE49-F238E27FC236}">
                <a16:creationId xmlns:a16="http://schemas.microsoft.com/office/drawing/2014/main" id="{DD777A7C-6F7A-4FFF-AD16-784EC31218E1}"/>
              </a:ext>
            </a:extLst>
          </p:cNvPr>
          <p:cNvSpPr txBox="1"/>
          <p:nvPr/>
        </p:nvSpPr>
        <p:spPr>
          <a:xfrm>
            <a:off x="6096000" y="5609555"/>
            <a:ext cx="4981067" cy="461665"/>
          </a:xfrm>
          <a:prstGeom prst="rect">
            <a:avLst/>
          </a:prstGeom>
          <a:noFill/>
        </p:spPr>
        <p:txBody>
          <a:bodyPr wrap="square">
            <a:sp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1200" b="1" dirty="0">
                <a:solidFill>
                  <a:srgbClr val="0070C0"/>
                </a:solidFill>
                <a:latin typeface="Century Gothic" panose="020B0502020202020204"/>
                <a:ea typeface="+mj-ea"/>
                <a:cs typeface="+mj-cs"/>
              </a:rPr>
              <a:t>Review ratings and sales for selected product categories by desired market(s). </a:t>
            </a:r>
          </a:p>
        </p:txBody>
      </p:sp>
      <p:pic>
        <p:nvPicPr>
          <p:cNvPr id="9" name="Picture 8">
            <a:extLst>
              <a:ext uri="{FF2B5EF4-FFF2-40B4-BE49-F238E27FC236}">
                <a16:creationId xmlns:a16="http://schemas.microsoft.com/office/drawing/2014/main" id="{C7E2BC4A-9006-4125-AEF8-7FDA37409CC0}"/>
              </a:ext>
            </a:extLst>
          </p:cNvPr>
          <p:cNvPicPr>
            <a:picLocks noChangeAspect="1"/>
          </p:cNvPicPr>
          <p:nvPr/>
        </p:nvPicPr>
        <p:blipFill rotWithShape="1">
          <a:blip r:embed="rId2"/>
          <a:srcRect l="3043" t="21764" r="41921" b="23235"/>
          <a:stretch/>
        </p:blipFill>
        <p:spPr>
          <a:xfrm>
            <a:off x="1186338" y="2214751"/>
            <a:ext cx="4744680" cy="3255333"/>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025F848F-B296-4970-A1E9-7396E7F3937E}"/>
              </a:ext>
            </a:extLst>
          </p:cNvPr>
          <p:cNvPicPr>
            <a:picLocks noChangeAspect="1"/>
          </p:cNvPicPr>
          <p:nvPr/>
        </p:nvPicPr>
        <p:blipFill rotWithShape="1">
          <a:blip r:embed="rId3"/>
          <a:srcRect l="3881" t="21354" r="42126" b="23235"/>
          <a:stretch/>
        </p:blipFill>
        <p:spPr>
          <a:xfrm>
            <a:off x="6260982" y="2214751"/>
            <a:ext cx="4981067" cy="3255333"/>
          </a:xfrm>
          <a:prstGeom prst="rect">
            <a:avLst/>
          </a:prstGeom>
          <a:ln>
            <a:noFill/>
          </a:ln>
          <a:effectLst>
            <a:outerShdw blurRad="292100" dist="139700" dir="2700000" algn="tl" rotWithShape="0">
              <a:srgbClr val="333333">
                <a:alpha val="65000"/>
              </a:srgbClr>
            </a:outerShdw>
          </a:effectLst>
        </p:spPr>
      </p:pic>
      <p:sp>
        <p:nvSpPr>
          <p:cNvPr id="12" name="Title 1">
            <a:extLst>
              <a:ext uri="{FF2B5EF4-FFF2-40B4-BE49-F238E27FC236}">
                <a16:creationId xmlns:a16="http://schemas.microsoft.com/office/drawing/2014/main" id="{82AB991F-ABE5-4047-9EDF-751533612654}"/>
              </a:ext>
            </a:extLst>
          </p:cNvPr>
          <p:cNvSpPr>
            <a:spLocks noGrp="1"/>
          </p:cNvSpPr>
          <p:nvPr>
            <p:ph type="title"/>
          </p:nvPr>
        </p:nvSpPr>
        <p:spPr>
          <a:xfrm>
            <a:off x="1096963" y="1057275"/>
            <a:ext cx="10058400" cy="679450"/>
          </a:xfrm>
        </p:spPr>
        <p:txBody>
          <a:bodyPr>
            <a:normAutofit/>
          </a:bodyPr>
          <a:lstStyle/>
          <a:p>
            <a:pPr algn="ctr"/>
            <a:r>
              <a:rPr lang="en-US" sz="3200" dirty="0">
                <a:solidFill>
                  <a:srgbClr val="C00000"/>
                </a:solidFill>
                <a:latin typeface="Arial" panose="020B0604020202020204" pitchFamily="34" charset="0"/>
                <a:cs typeface="Arial" panose="020B0604020202020204" pitchFamily="34" charset="0"/>
              </a:rPr>
              <a:t>Sales – Quantity Sold vs Rating </a:t>
            </a:r>
          </a:p>
        </p:txBody>
      </p:sp>
    </p:spTree>
    <p:extLst>
      <p:ext uri="{BB962C8B-B14F-4D97-AF65-F5344CB8AC3E}">
        <p14:creationId xmlns:p14="http://schemas.microsoft.com/office/powerpoint/2010/main" val="2665489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5462-8C45-481A-A808-584F28D0AE68}"/>
              </a:ext>
            </a:extLst>
          </p:cNvPr>
          <p:cNvSpPr>
            <a:spLocks noGrp="1"/>
          </p:cNvSpPr>
          <p:nvPr>
            <p:ph type="title"/>
          </p:nvPr>
        </p:nvSpPr>
        <p:spPr>
          <a:xfrm>
            <a:off x="1097280" y="897622"/>
            <a:ext cx="10058400" cy="839738"/>
          </a:xfrm>
        </p:spPr>
        <p:txBody>
          <a:bodyPr/>
          <a:lstStyle/>
          <a:p>
            <a:pPr algn="ctr"/>
            <a:r>
              <a:rPr lang="en-US" sz="4400" dirty="0">
                <a:solidFill>
                  <a:srgbClr val="C00000"/>
                </a:solidFill>
                <a:latin typeface="Arial" panose="020B0604020202020204" pitchFamily="34" charset="0"/>
                <a:cs typeface="Arial" panose="020B0604020202020204" pitchFamily="34" charset="0"/>
              </a:rPr>
              <a:t>Outcomes / Action Items</a:t>
            </a:r>
          </a:p>
        </p:txBody>
      </p:sp>
      <p:sp>
        <p:nvSpPr>
          <p:cNvPr id="4" name="TextBox 3">
            <a:extLst>
              <a:ext uri="{FF2B5EF4-FFF2-40B4-BE49-F238E27FC236}">
                <a16:creationId xmlns:a16="http://schemas.microsoft.com/office/drawing/2014/main" id="{7A93F87C-794F-4010-8EA0-EF51B33898F5}"/>
              </a:ext>
            </a:extLst>
          </p:cNvPr>
          <p:cNvSpPr txBox="1"/>
          <p:nvPr/>
        </p:nvSpPr>
        <p:spPr>
          <a:xfrm>
            <a:off x="2316665" y="3277998"/>
            <a:ext cx="7714869" cy="769441"/>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sz="4400" dirty="0">
                <a:solidFill>
                  <a:srgbClr val="0070C0"/>
                </a:solidFill>
                <a:latin typeface="Arial" panose="020B0604020202020204" pitchFamily="34" charset="0"/>
                <a:cs typeface="Arial" panose="020B0604020202020204" pitchFamily="34" charset="0"/>
              </a:rPr>
              <a:t>Conclusion &amp; Further Analysis</a:t>
            </a:r>
            <a:endParaRPr lang="en-US" sz="4400" dirty="0">
              <a:solidFill>
                <a:srgbClr val="0070C0"/>
              </a:solidFill>
            </a:endParaRPr>
          </a:p>
        </p:txBody>
      </p:sp>
    </p:spTree>
    <p:extLst>
      <p:ext uri="{BB962C8B-B14F-4D97-AF65-F5344CB8AC3E}">
        <p14:creationId xmlns:p14="http://schemas.microsoft.com/office/powerpoint/2010/main" val="72625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F8215D-0B3C-42B6-ABE0-A8BAD55CD57D}"/>
              </a:ext>
            </a:extLst>
          </p:cNvPr>
          <p:cNvSpPr txBox="1"/>
          <p:nvPr/>
        </p:nvSpPr>
        <p:spPr>
          <a:xfrm>
            <a:off x="1213843" y="428645"/>
            <a:ext cx="10058400" cy="145075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700" i="0" kern="1200" spc="-50" baseline="0" dirty="0">
                <a:solidFill>
                  <a:srgbClr val="C00000"/>
                </a:solidFill>
                <a:latin typeface="Arial" panose="020B0604020202020204" pitchFamily="34" charset="0"/>
                <a:ea typeface="+mj-ea"/>
                <a:cs typeface="Arial" panose="020B0604020202020204" pitchFamily="34" charset="0"/>
              </a:rPr>
              <a:t>Conclusions</a:t>
            </a:r>
          </a:p>
        </p:txBody>
      </p:sp>
      <p:sp>
        <p:nvSpPr>
          <p:cNvPr id="8" name="Text Placeholder 7">
            <a:extLst>
              <a:ext uri="{FF2B5EF4-FFF2-40B4-BE49-F238E27FC236}">
                <a16:creationId xmlns:a16="http://schemas.microsoft.com/office/drawing/2014/main" id="{4C8275D0-F616-4115-883C-1853D174AC0A}"/>
              </a:ext>
            </a:extLst>
          </p:cNvPr>
          <p:cNvSpPr>
            <a:spLocks noGrp="1"/>
          </p:cNvSpPr>
          <p:nvPr>
            <p:ph type="body" idx="1"/>
          </p:nvPr>
        </p:nvSpPr>
        <p:spPr>
          <a:xfrm>
            <a:off x="1213842" y="2057400"/>
            <a:ext cx="4523174" cy="736282"/>
          </a:xfrm>
        </p:spPr>
        <p:txBody>
          <a:bodyPr>
            <a:normAutofit/>
          </a:bodyPr>
          <a:lstStyle/>
          <a:p>
            <a:r>
              <a:rPr lang="en-US" sz="1600" dirty="0">
                <a:latin typeface="Arial" panose="020B0604020202020204" pitchFamily="34" charset="0"/>
                <a:cs typeface="Arial" panose="020B0604020202020204" pitchFamily="34" charset="0"/>
              </a:rPr>
              <a:t>FUDGEFLIX</a:t>
            </a:r>
          </a:p>
        </p:txBody>
      </p:sp>
      <p:sp>
        <p:nvSpPr>
          <p:cNvPr id="9" name="Content Placeholder 8">
            <a:extLst>
              <a:ext uri="{FF2B5EF4-FFF2-40B4-BE49-F238E27FC236}">
                <a16:creationId xmlns:a16="http://schemas.microsoft.com/office/drawing/2014/main" id="{04D3132D-41DD-479F-B8A9-011D898EAFF5}"/>
              </a:ext>
            </a:extLst>
          </p:cNvPr>
          <p:cNvSpPr>
            <a:spLocks noGrp="1"/>
          </p:cNvSpPr>
          <p:nvPr>
            <p:ph sz="half" idx="2"/>
          </p:nvPr>
        </p:nvSpPr>
        <p:spPr>
          <a:xfrm>
            <a:off x="1213843" y="2643810"/>
            <a:ext cx="4882156" cy="3478694"/>
          </a:xfrm>
        </p:spPr>
        <p:txBody>
          <a:bodyPr>
            <a:normAutofit lnSpcReduction="10000"/>
          </a:bodyPr>
          <a:lstStyle/>
          <a:p>
            <a:pPr>
              <a:buFont typeface="Wingdings" panose="05000000000000000000" pitchFamily="2" charset="2"/>
              <a:buChar char="§"/>
            </a:pPr>
            <a:r>
              <a:rPr lang="en-US" sz="1600" dirty="0"/>
              <a:t>Subscribers in 16 states out of 50</a:t>
            </a:r>
          </a:p>
          <a:p>
            <a:pPr>
              <a:buFont typeface="Wingdings" panose="05000000000000000000" pitchFamily="2" charset="2"/>
              <a:buChar char="§"/>
            </a:pPr>
            <a:r>
              <a:rPr lang="en-US" sz="1600" dirty="0"/>
              <a:t>Most subscriptions are one service (i.e., basic rentals)</a:t>
            </a:r>
          </a:p>
          <a:p>
            <a:pPr>
              <a:buFont typeface="Wingdings" panose="05000000000000000000" pitchFamily="2" charset="2"/>
              <a:buChar char="§"/>
            </a:pPr>
            <a:r>
              <a:rPr lang="en-US" sz="1600" dirty="0"/>
              <a:t>Room for growth in upgraded, 2 service subscriptions (i.e., Premium + Streaming)</a:t>
            </a:r>
          </a:p>
          <a:p>
            <a:pPr>
              <a:buFont typeface="Wingdings" panose="05000000000000000000" pitchFamily="2" charset="2"/>
              <a:buChar char="§"/>
            </a:pPr>
            <a:r>
              <a:rPr lang="en-US" sz="1600" dirty="0"/>
              <a:t>California, New York, Ohio have highest subscriptions</a:t>
            </a:r>
          </a:p>
          <a:p>
            <a:pPr>
              <a:buFont typeface="Wingdings" panose="05000000000000000000" pitchFamily="2" charset="2"/>
              <a:buChar char="§"/>
            </a:pPr>
            <a:r>
              <a:rPr lang="en-US" sz="1600" dirty="0"/>
              <a:t>Premium Rental subscriptions top ranked by $ amount</a:t>
            </a:r>
          </a:p>
          <a:p>
            <a:pPr>
              <a:buFont typeface="Wingdings" panose="05000000000000000000" pitchFamily="2" charset="2"/>
              <a:buChar char="§"/>
            </a:pPr>
            <a:r>
              <a:rPr lang="en-US" sz="1600" dirty="0"/>
              <a:t>Basic Rental subscriptions top ranked by subscription quantity</a:t>
            </a:r>
          </a:p>
          <a:p>
            <a:pPr>
              <a:buFont typeface="Wingdings" panose="05000000000000000000" pitchFamily="2" charset="2"/>
              <a:buChar char="§"/>
            </a:pPr>
            <a:r>
              <a:rPr lang="en-US" sz="1600" dirty="0"/>
              <a:t>Subscriptions sharply declined from 2012-2013</a:t>
            </a:r>
          </a:p>
          <a:p>
            <a:pPr>
              <a:buFont typeface="Wingdings" panose="05000000000000000000" pitchFamily="2" charset="2"/>
              <a:buChar char="§"/>
            </a:pPr>
            <a:endParaRPr lang="en-US" sz="1600" dirty="0"/>
          </a:p>
          <a:p>
            <a:pPr>
              <a:buFont typeface="Wingdings" panose="05000000000000000000" pitchFamily="2" charset="2"/>
              <a:buChar char="§"/>
            </a:pPr>
            <a:endParaRPr lang="en-US" sz="1600" dirty="0"/>
          </a:p>
        </p:txBody>
      </p:sp>
      <p:sp>
        <p:nvSpPr>
          <p:cNvPr id="10" name="Text Placeholder 9">
            <a:extLst>
              <a:ext uri="{FF2B5EF4-FFF2-40B4-BE49-F238E27FC236}">
                <a16:creationId xmlns:a16="http://schemas.microsoft.com/office/drawing/2014/main" id="{783C47B2-0205-413B-909C-D0E496C1828D}"/>
              </a:ext>
            </a:extLst>
          </p:cNvPr>
          <p:cNvSpPr>
            <a:spLocks noGrp="1"/>
          </p:cNvSpPr>
          <p:nvPr>
            <p:ph type="body" sz="quarter" idx="3"/>
          </p:nvPr>
        </p:nvSpPr>
        <p:spPr>
          <a:xfrm>
            <a:off x="6338421" y="2057400"/>
            <a:ext cx="4639736" cy="736282"/>
          </a:xfrm>
        </p:spPr>
        <p:txBody>
          <a:bodyPr>
            <a:normAutofit/>
          </a:bodyPr>
          <a:lstStyle/>
          <a:p>
            <a:r>
              <a:rPr lang="en-US" sz="1600" dirty="0">
                <a:latin typeface="Arial" panose="020B0604020202020204" pitchFamily="34" charset="0"/>
                <a:cs typeface="Arial" panose="020B0604020202020204" pitchFamily="34" charset="0"/>
              </a:rPr>
              <a:t>FUDGEMART</a:t>
            </a:r>
          </a:p>
        </p:txBody>
      </p:sp>
      <p:sp>
        <p:nvSpPr>
          <p:cNvPr id="11" name="Content Placeholder 10">
            <a:extLst>
              <a:ext uri="{FF2B5EF4-FFF2-40B4-BE49-F238E27FC236}">
                <a16:creationId xmlns:a16="http://schemas.microsoft.com/office/drawing/2014/main" id="{5ACEEE97-F78F-46FA-B9A2-CE1025F9BDF0}"/>
              </a:ext>
            </a:extLst>
          </p:cNvPr>
          <p:cNvSpPr>
            <a:spLocks noGrp="1"/>
          </p:cNvSpPr>
          <p:nvPr>
            <p:ph sz="quarter" idx="4"/>
          </p:nvPr>
        </p:nvSpPr>
        <p:spPr>
          <a:xfrm>
            <a:off x="6331227" y="2643809"/>
            <a:ext cx="4824454" cy="3478694"/>
          </a:xfrm>
        </p:spPr>
        <p:txBody>
          <a:bodyPr>
            <a:normAutofit lnSpcReduction="10000"/>
          </a:bodyPr>
          <a:lstStyle/>
          <a:p>
            <a:pPr>
              <a:buFont typeface="Arial" panose="020B0604020202020204" pitchFamily="34" charset="0"/>
              <a:buChar char="•"/>
            </a:pPr>
            <a:r>
              <a:rPr lang="en-US" sz="1600" dirty="0"/>
              <a:t>Sales in 13 states out of 50</a:t>
            </a:r>
          </a:p>
          <a:p>
            <a:pPr>
              <a:buFont typeface="Arial" panose="020B0604020202020204" pitchFamily="34" charset="0"/>
              <a:buChar char="•"/>
            </a:pPr>
            <a:r>
              <a:rPr lang="en-US" sz="1600" dirty="0"/>
              <a:t>California has the highest total sales, but sales declined from 2011 to 2012</a:t>
            </a:r>
          </a:p>
          <a:p>
            <a:pPr>
              <a:buFont typeface="Arial" panose="020B0604020202020204" pitchFamily="34" charset="0"/>
              <a:buChar char="•"/>
            </a:pPr>
            <a:r>
              <a:rPr lang="en-US" sz="1600" dirty="0"/>
              <a:t>Across all states, top-selling products by $ amount are larger TVs (40”, 50”, 65” LCD HD TVs)</a:t>
            </a:r>
          </a:p>
          <a:p>
            <a:pPr>
              <a:buFont typeface="Arial" panose="020B0604020202020204" pitchFamily="34" charset="0"/>
              <a:buChar char="•"/>
            </a:pPr>
            <a:r>
              <a:rPr lang="en-US" sz="1600" dirty="0"/>
              <a:t>Across all states, top-selling products by quantity are running pants, baseball glove, Blue Ray DVD players </a:t>
            </a:r>
          </a:p>
          <a:p>
            <a:pPr>
              <a:buFont typeface="Arial" panose="020B0604020202020204" pitchFamily="34" charset="0"/>
              <a:buChar char="•"/>
            </a:pPr>
            <a:r>
              <a:rPr lang="en-US" sz="1600" dirty="0"/>
              <a:t>Upon examination of sales and reviews visualizations, reviews may not be as strong of a predictor of sales</a:t>
            </a:r>
          </a:p>
          <a:p>
            <a:pPr>
              <a:buFont typeface="Arial" panose="020B0604020202020204" pitchFamily="34" charset="0"/>
              <a:buChar char="•"/>
            </a:pPr>
            <a:r>
              <a:rPr lang="en-US" sz="1600" dirty="0"/>
              <a:t>Sales sharply declined from 2012-2013 </a:t>
            </a:r>
          </a:p>
        </p:txBody>
      </p:sp>
    </p:spTree>
    <p:extLst>
      <p:ext uri="{BB962C8B-B14F-4D97-AF65-F5344CB8AC3E}">
        <p14:creationId xmlns:p14="http://schemas.microsoft.com/office/powerpoint/2010/main" val="2474455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38E4D5-1184-452D-A034-5BA7A7044626}"/>
              </a:ext>
            </a:extLst>
          </p:cNvPr>
          <p:cNvSpPr>
            <a:spLocks noGrp="1"/>
          </p:cNvSpPr>
          <p:nvPr>
            <p:ph type="title"/>
          </p:nvPr>
        </p:nvSpPr>
        <p:spPr/>
        <p:txBody>
          <a:bodyPr/>
          <a:lstStyle/>
          <a:p>
            <a:r>
              <a:rPr lang="en-US" dirty="0">
                <a:solidFill>
                  <a:srgbClr val="C00000"/>
                </a:solidFill>
                <a:latin typeface="Arial" panose="020B0604020202020204" pitchFamily="34" charset="0"/>
                <a:cs typeface="Arial" panose="020B0604020202020204" pitchFamily="34" charset="0"/>
              </a:rPr>
              <a:t>Questions for Further Analysis</a:t>
            </a:r>
          </a:p>
        </p:txBody>
      </p:sp>
      <p:sp>
        <p:nvSpPr>
          <p:cNvPr id="4" name="Text Placeholder 3">
            <a:extLst>
              <a:ext uri="{FF2B5EF4-FFF2-40B4-BE49-F238E27FC236}">
                <a16:creationId xmlns:a16="http://schemas.microsoft.com/office/drawing/2014/main" id="{7ED6925C-885F-415A-8E5E-54228DE63C80}"/>
              </a:ext>
            </a:extLst>
          </p:cNvPr>
          <p:cNvSpPr>
            <a:spLocks noGrp="1"/>
          </p:cNvSpPr>
          <p:nvPr>
            <p:ph type="body" idx="1"/>
          </p:nvPr>
        </p:nvSpPr>
        <p:spPr>
          <a:xfrm>
            <a:off x="1097280" y="2051108"/>
            <a:ext cx="4639736" cy="736282"/>
          </a:xfrm>
        </p:spPr>
        <p:txBody>
          <a:bodyPr>
            <a:normAutofit/>
          </a:bodyPr>
          <a:lstStyle/>
          <a:p>
            <a:r>
              <a:rPr lang="en-US" sz="1800" dirty="0">
                <a:latin typeface="Arial" panose="020B0604020202020204" pitchFamily="34" charset="0"/>
                <a:cs typeface="Arial" panose="020B0604020202020204" pitchFamily="34" charset="0"/>
              </a:rPr>
              <a:t>FUDGEFLIX</a:t>
            </a:r>
          </a:p>
        </p:txBody>
      </p:sp>
      <p:sp>
        <p:nvSpPr>
          <p:cNvPr id="5" name="Content Placeholder 4">
            <a:extLst>
              <a:ext uri="{FF2B5EF4-FFF2-40B4-BE49-F238E27FC236}">
                <a16:creationId xmlns:a16="http://schemas.microsoft.com/office/drawing/2014/main" id="{6F72E6B7-96C3-4747-9EB8-635052386A47}"/>
              </a:ext>
            </a:extLst>
          </p:cNvPr>
          <p:cNvSpPr>
            <a:spLocks noGrp="1"/>
          </p:cNvSpPr>
          <p:nvPr>
            <p:ph sz="half" idx="2"/>
          </p:nvPr>
        </p:nvSpPr>
        <p:spPr>
          <a:xfrm>
            <a:off x="1097280" y="2649538"/>
            <a:ext cx="4713391" cy="3071754"/>
          </a:xfrm>
        </p:spPr>
        <p:txBody>
          <a:bodyPr>
            <a:normAutofit fontScale="77500" lnSpcReduction="20000"/>
          </a:bodyPr>
          <a:lstStyle/>
          <a:p>
            <a:pPr>
              <a:buFont typeface="Wingdings" panose="05000000000000000000" pitchFamily="2" charset="2"/>
              <a:buChar char="§"/>
            </a:pPr>
            <a:r>
              <a:rPr lang="en-US" dirty="0"/>
              <a:t>Why are subscriptions confined to only 16 out of 50 states?</a:t>
            </a:r>
          </a:p>
          <a:p>
            <a:pPr>
              <a:buFont typeface="Wingdings" panose="05000000000000000000" pitchFamily="2" charset="2"/>
              <a:buChar char="§"/>
            </a:pPr>
            <a:r>
              <a:rPr lang="en-US" dirty="0"/>
              <a:t>What incentives could be offered to encourage customers to upgrade to 2 service subscriptions (i.e., Premium Rentals + Streaming)?</a:t>
            </a:r>
          </a:p>
          <a:p>
            <a:pPr>
              <a:buFont typeface="Wingdings" panose="05000000000000000000" pitchFamily="2" charset="2"/>
              <a:buChar char="§"/>
            </a:pPr>
            <a:r>
              <a:rPr lang="en-US" dirty="0"/>
              <a:t>What incentives could encourage FudgeMart customers to also subscribe to FudgeFlix?</a:t>
            </a:r>
          </a:p>
          <a:p>
            <a:pPr>
              <a:buFont typeface="Wingdings" panose="05000000000000000000" pitchFamily="2" charset="2"/>
              <a:buChar char="§"/>
            </a:pPr>
            <a:r>
              <a:rPr lang="en-US" dirty="0"/>
              <a:t>Why are subscription sales so low across the US?</a:t>
            </a:r>
          </a:p>
          <a:p>
            <a:pPr>
              <a:buFont typeface="Wingdings" panose="05000000000000000000" pitchFamily="2" charset="2"/>
              <a:buChar char="§"/>
            </a:pPr>
            <a:r>
              <a:rPr lang="en-US" sz="2000" dirty="0"/>
              <a:t>Why the decline in subscriptions from 2012-2013?</a:t>
            </a:r>
          </a:p>
          <a:p>
            <a:pPr>
              <a:buFont typeface="Wingdings" panose="05000000000000000000" pitchFamily="2" charset="2"/>
              <a:buChar char="§"/>
            </a:pPr>
            <a:endParaRPr lang="en-US" dirty="0"/>
          </a:p>
        </p:txBody>
      </p:sp>
      <p:sp>
        <p:nvSpPr>
          <p:cNvPr id="6" name="Text Placeholder 5">
            <a:extLst>
              <a:ext uri="{FF2B5EF4-FFF2-40B4-BE49-F238E27FC236}">
                <a16:creationId xmlns:a16="http://schemas.microsoft.com/office/drawing/2014/main" id="{91C7FEE7-C8B0-483B-A12F-EF204A700AB7}"/>
              </a:ext>
            </a:extLst>
          </p:cNvPr>
          <p:cNvSpPr>
            <a:spLocks noGrp="1"/>
          </p:cNvSpPr>
          <p:nvPr>
            <p:ph type="body" sz="quarter" idx="3"/>
          </p:nvPr>
        </p:nvSpPr>
        <p:spPr>
          <a:xfrm>
            <a:off x="6018927" y="2057400"/>
            <a:ext cx="4639736" cy="736282"/>
          </a:xfrm>
        </p:spPr>
        <p:txBody>
          <a:bodyPr>
            <a:normAutofit/>
          </a:bodyPr>
          <a:lstStyle/>
          <a:p>
            <a:r>
              <a:rPr lang="en-US" sz="1800" dirty="0">
                <a:latin typeface="Arial" panose="020B0604020202020204" pitchFamily="34" charset="0"/>
                <a:cs typeface="Arial" panose="020B0604020202020204" pitchFamily="34" charset="0"/>
              </a:rPr>
              <a:t>FUDGEMART</a:t>
            </a:r>
          </a:p>
        </p:txBody>
      </p:sp>
      <p:sp>
        <p:nvSpPr>
          <p:cNvPr id="7" name="Content Placeholder 6">
            <a:extLst>
              <a:ext uri="{FF2B5EF4-FFF2-40B4-BE49-F238E27FC236}">
                <a16:creationId xmlns:a16="http://schemas.microsoft.com/office/drawing/2014/main" id="{955F7AC3-219B-4B98-B704-417DD818E2C1}"/>
              </a:ext>
            </a:extLst>
          </p:cNvPr>
          <p:cNvSpPr>
            <a:spLocks noGrp="1"/>
          </p:cNvSpPr>
          <p:nvPr>
            <p:ph sz="quarter" idx="4"/>
          </p:nvPr>
        </p:nvSpPr>
        <p:spPr>
          <a:xfrm>
            <a:off x="6018927" y="2649538"/>
            <a:ext cx="5272655" cy="3071754"/>
          </a:xfrm>
        </p:spPr>
        <p:txBody>
          <a:bodyPr>
            <a:normAutofit fontScale="77500" lnSpcReduction="20000"/>
          </a:bodyPr>
          <a:lstStyle/>
          <a:p>
            <a:pPr>
              <a:buFont typeface="Arial" panose="020B0604020202020204" pitchFamily="34" charset="0"/>
              <a:buChar char="•"/>
            </a:pPr>
            <a:r>
              <a:rPr lang="en-US" dirty="0"/>
              <a:t>Why are sales confined to only 13 out of 50 states?</a:t>
            </a:r>
          </a:p>
          <a:p>
            <a:pPr>
              <a:buFont typeface="Arial" panose="020B0604020202020204" pitchFamily="34" charset="0"/>
              <a:buChar char="•"/>
            </a:pPr>
            <a:r>
              <a:rPr lang="en-US" dirty="0"/>
              <a:t>What implications will the most popular products by $ amount and quantity have for marketing? Which perspective will be the focus?</a:t>
            </a:r>
          </a:p>
          <a:p>
            <a:pPr>
              <a:buFont typeface="Arial" panose="020B0604020202020204" pitchFamily="34" charset="0"/>
              <a:buChar char="•"/>
            </a:pPr>
            <a:r>
              <a:rPr lang="en-US" dirty="0"/>
              <a:t>What are the causal factors for low overall product reviews?</a:t>
            </a:r>
          </a:p>
          <a:p>
            <a:pPr>
              <a:buFont typeface="Arial" panose="020B0604020202020204" pitchFamily="34" charset="0"/>
              <a:buChar char="•"/>
            </a:pPr>
            <a:r>
              <a:rPr lang="en-US" dirty="0"/>
              <a:t>Is there a statistically significant relationship between reviews and sales?</a:t>
            </a:r>
          </a:p>
          <a:p>
            <a:pPr>
              <a:buFont typeface="Arial" panose="020B0604020202020204" pitchFamily="34" charset="0"/>
              <a:buChar char="•"/>
            </a:pPr>
            <a:r>
              <a:rPr lang="en-US" dirty="0"/>
              <a:t>Why the decline in sales from 2012-2013?</a:t>
            </a:r>
          </a:p>
          <a:p>
            <a:pPr>
              <a:buFont typeface="Arial" panose="020B0604020202020204" pitchFamily="34" charset="0"/>
              <a:buChar char="•"/>
            </a:pPr>
            <a:r>
              <a:rPr lang="en-US" dirty="0"/>
              <a:t>Why the decline in sales in California, Arizona, Wisconsin and the increase in sales for New York, Ohio, and New Jersey?</a:t>
            </a:r>
          </a:p>
          <a:p>
            <a:pPr marL="285750" indent="-285750">
              <a:buFont typeface="Wingdings" panose="05000000000000000000" pitchFamily="2" charset="2"/>
              <a:buChar char="Ø"/>
            </a:pPr>
            <a:endParaRPr lang="en-US" dirty="0"/>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191472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591900"/>
          </a:xfrm>
        </p:spPr>
        <p:txBody>
          <a:bodyPr>
            <a:normAutofit/>
          </a:bodyPr>
          <a:lstStyle/>
          <a:p>
            <a:pPr algn="ctr"/>
            <a:r>
              <a:rPr lang="en-US" dirty="0">
                <a:solidFill>
                  <a:srgbClr val="FFFFFF"/>
                </a:solidFill>
              </a:rPr>
              <a:t>Thank you all</a:t>
            </a:r>
          </a:p>
        </p:txBody>
      </p:sp>
      <p:sp>
        <p:nvSpPr>
          <p:cNvPr id="5" name="Title 4">
            <a:extLst>
              <a:ext uri="{FF2B5EF4-FFF2-40B4-BE49-F238E27FC236}">
                <a16:creationId xmlns:a16="http://schemas.microsoft.com/office/drawing/2014/main" id="{C936400B-B65E-4895-84CD-78D4F25D8E43}"/>
              </a:ext>
            </a:extLst>
          </p:cNvPr>
          <p:cNvSpPr>
            <a:spLocks noGrp="1"/>
          </p:cNvSpPr>
          <p:nvPr>
            <p:ph type="ctrTitle"/>
          </p:nvPr>
        </p:nvSpPr>
        <p:spPr>
          <a:xfrm>
            <a:off x="1202055" y="1444752"/>
            <a:ext cx="10058400" cy="1905000"/>
          </a:xfrm>
        </p:spPr>
        <p:txBody>
          <a:bodyPr/>
          <a:lstStyle/>
          <a:p>
            <a:pPr algn="ctr"/>
            <a:r>
              <a:rPr lang="en-US" dirty="0"/>
              <a:t>Questions?</a:t>
            </a: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4C748-C769-4F1E-86DD-828BC4AEC5BF}"/>
              </a:ext>
            </a:extLst>
          </p:cNvPr>
          <p:cNvSpPr>
            <a:spLocks noGrp="1"/>
          </p:cNvSpPr>
          <p:nvPr>
            <p:ph type="title"/>
          </p:nvPr>
        </p:nvSpPr>
        <p:spPr/>
        <p:txBody>
          <a:bodyPr>
            <a:normAutofit/>
          </a:bodyPr>
          <a:lstStyle/>
          <a:p>
            <a:r>
              <a:rPr lang="en-US" sz="4400" dirty="0">
                <a:solidFill>
                  <a:srgbClr val="C00000"/>
                </a:solidFill>
                <a:latin typeface="Arial" panose="020B0604020202020204" pitchFamily="34" charset="0"/>
                <a:cs typeface="Arial" panose="020B0604020202020204" pitchFamily="34" charset="0"/>
              </a:rPr>
              <a:t>Business Problem</a:t>
            </a:r>
          </a:p>
        </p:txBody>
      </p:sp>
      <p:sp>
        <p:nvSpPr>
          <p:cNvPr id="3" name="Content Placeholder 2">
            <a:extLst>
              <a:ext uri="{FF2B5EF4-FFF2-40B4-BE49-F238E27FC236}">
                <a16:creationId xmlns:a16="http://schemas.microsoft.com/office/drawing/2014/main" id="{CD63D858-CBE5-4E67-B640-764DB35CBA6C}"/>
              </a:ext>
            </a:extLst>
          </p:cNvPr>
          <p:cNvSpPr>
            <a:spLocks noGrp="1"/>
          </p:cNvSpPr>
          <p:nvPr>
            <p:ph idx="1"/>
          </p:nvPr>
        </p:nvSpPr>
        <p:spPr>
          <a:xfrm>
            <a:off x="1097280" y="2594763"/>
            <a:ext cx="10058400" cy="2740636"/>
          </a:xfrm>
        </p:spPr>
        <p:txBody>
          <a:bodyPr>
            <a:normAutofit/>
          </a:bodyPr>
          <a:lstStyle/>
          <a:p>
            <a:pPr algn="ctr"/>
            <a:r>
              <a:rPr lang="en-US" sz="3200" dirty="0">
                <a:solidFill>
                  <a:schemeClr val="tx1"/>
                </a:solidFill>
              </a:rPr>
              <a:t>FudgeMart and FudgeFlix want to conform data from both businesses in order to streamline business intelligence centered around sales and customer reviews.  The intended consequence is the growth of the business.  </a:t>
            </a:r>
          </a:p>
        </p:txBody>
      </p:sp>
    </p:spTree>
    <p:extLst>
      <p:ext uri="{BB962C8B-B14F-4D97-AF65-F5344CB8AC3E}">
        <p14:creationId xmlns:p14="http://schemas.microsoft.com/office/powerpoint/2010/main" val="754628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7C876-5F95-4342-8260-DB48E15FD138}"/>
              </a:ext>
            </a:extLst>
          </p:cNvPr>
          <p:cNvSpPr>
            <a:spLocks noGrp="1"/>
          </p:cNvSpPr>
          <p:nvPr>
            <p:ph type="title"/>
          </p:nvPr>
        </p:nvSpPr>
        <p:spPr>
          <a:xfrm>
            <a:off x="1097280" y="286604"/>
            <a:ext cx="10058400" cy="1089860"/>
          </a:xfrm>
        </p:spPr>
        <p:txBody>
          <a:bodyPr/>
          <a:lstStyle/>
          <a:p>
            <a:r>
              <a:rPr lang="en-US" sz="4400" dirty="0">
                <a:solidFill>
                  <a:srgbClr val="C00000"/>
                </a:solidFill>
                <a:latin typeface="Arial" panose="020B0604020202020204" pitchFamily="34" charset="0"/>
                <a:cs typeface="Arial" panose="020B0604020202020204" pitchFamily="34" charset="0"/>
              </a:rPr>
              <a:t>Project Goals</a:t>
            </a:r>
          </a:p>
        </p:txBody>
      </p:sp>
      <p:sp>
        <p:nvSpPr>
          <p:cNvPr id="3" name="Content Placeholder 2">
            <a:extLst>
              <a:ext uri="{FF2B5EF4-FFF2-40B4-BE49-F238E27FC236}">
                <a16:creationId xmlns:a16="http://schemas.microsoft.com/office/drawing/2014/main" id="{8681BEDA-F79D-425F-A6DC-63DB3F9419D1}"/>
              </a:ext>
            </a:extLst>
          </p:cNvPr>
          <p:cNvSpPr>
            <a:spLocks noGrp="1"/>
          </p:cNvSpPr>
          <p:nvPr>
            <p:ph idx="1"/>
          </p:nvPr>
        </p:nvSpPr>
        <p:spPr/>
        <p:txBody>
          <a:bodyPr>
            <a:normAutofit lnSpcReduction="10000"/>
          </a:bodyPr>
          <a:lstStyle/>
          <a:p>
            <a:pPr>
              <a:buClr>
                <a:srgbClr val="C00000"/>
              </a:buClr>
              <a:buFont typeface="Wingdings" panose="05000000000000000000" pitchFamily="2" charset="2"/>
              <a:buChar char="Ø"/>
            </a:pPr>
            <a:r>
              <a:rPr lang="en-US" sz="2800" dirty="0"/>
              <a:t>Date Warehouse from OLTP  source  using ETL process.</a:t>
            </a:r>
          </a:p>
          <a:p>
            <a:pPr>
              <a:buClr>
                <a:srgbClr val="C00000"/>
              </a:buClr>
              <a:buFont typeface="Wingdings" panose="05000000000000000000" pitchFamily="2" charset="2"/>
              <a:buChar char="Ø"/>
            </a:pPr>
            <a:endParaRPr lang="en-US" sz="800" dirty="0"/>
          </a:p>
          <a:p>
            <a:pPr>
              <a:buClr>
                <a:srgbClr val="C00000"/>
              </a:buClr>
              <a:buFont typeface="Wingdings" panose="05000000000000000000" pitchFamily="2" charset="2"/>
              <a:buChar char="Ø"/>
            </a:pPr>
            <a:r>
              <a:rPr lang="en-US" sz="2800" dirty="0"/>
              <a:t>Build Analytical Reports focusing Sales &amp; Customer Satisfaction using BI platform (Power BI)</a:t>
            </a:r>
          </a:p>
          <a:p>
            <a:pPr>
              <a:buClr>
                <a:srgbClr val="C00000"/>
              </a:buClr>
              <a:buFont typeface="Wingdings" panose="05000000000000000000" pitchFamily="2" charset="2"/>
              <a:buChar char="Ø"/>
            </a:pPr>
            <a:endParaRPr lang="en-US" sz="900" dirty="0"/>
          </a:p>
          <a:p>
            <a:pPr>
              <a:buClr>
                <a:srgbClr val="C00000"/>
              </a:buClr>
              <a:buFont typeface="Wingdings" panose="05000000000000000000" pitchFamily="2" charset="2"/>
              <a:buChar char="Ø"/>
            </a:pPr>
            <a:r>
              <a:rPr lang="en-US" sz="2800" dirty="0"/>
              <a:t>Enable </a:t>
            </a:r>
            <a:r>
              <a:rPr lang="en-US" sz="2800" dirty="0" err="1"/>
              <a:t>Fudgemart</a:t>
            </a:r>
            <a:r>
              <a:rPr lang="en-US" sz="2800" dirty="0"/>
              <a:t> Inc to Review, Plan and make Decisions for business growth using aggregated sales trends by region, product, category and periods.</a:t>
            </a:r>
          </a:p>
        </p:txBody>
      </p:sp>
    </p:spTree>
    <p:extLst>
      <p:ext uri="{BB962C8B-B14F-4D97-AF65-F5344CB8AC3E}">
        <p14:creationId xmlns:p14="http://schemas.microsoft.com/office/powerpoint/2010/main" val="2657520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01EF8-08A3-489F-8DDF-9311FF626A29}"/>
              </a:ext>
            </a:extLst>
          </p:cNvPr>
          <p:cNvSpPr>
            <a:spLocks noGrp="1"/>
          </p:cNvSpPr>
          <p:nvPr>
            <p:ph type="title"/>
          </p:nvPr>
        </p:nvSpPr>
        <p:spPr/>
        <p:txBody>
          <a:bodyPr>
            <a:normAutofit/>
          </a:bodyPr>
          <a:lstStyle/>
          <a:p>
            <a:r>
              <a:rPr lang="en-US" sz="3200" dirty="0">
                <a:solidFill>
                  <a:srgbClr val="C00000"/>
                </a:solidFill>
                <a:latin typeface="Arial" panose="020B0604020202020204" pitchFamily="34" charset="0"/>
                <a:cs typeface="Arial" panose="020B0604020202020204" pitchFamily="34" charset="0"/>
              </a:rPr>
              <a:t>Functional Requirements</a:t>
            </a:r>
          </a:p>
        </p:txBody>
      </p:sp>
      <p:sp>
        <p:nvSpPr>
          <p:cNvPr id="3" name="Content Placeholder 2">
            <a:extLst>
              <a:ext uri="{FF2B5EF4-FFF2-40B4-BE49-F238E27FC236}">
                <a16:creationId xmlns:a16="http://schemas.microsoft.com/office/drawing/2014/main" id="{10BEAA12-6C2D-4705-BCF6-68E669FAD56A}"/>
              </a:ext>
            </a:extLst>
          </p:cNvPr>
          <p:cNvSpPr>
            <a:spLocks noGrp="1"/>
          </p:cNvSpPr>
          <p:nvPr>
            <p:ph idx="1"/>
          </p:nvPr>
        </p:nvSpPr>
        <p:spPr/>
        <p:txBody>
          <a:bodyPr>
            <a:normAutofit/>
          </a:bodyPr>
          <a:lstStyle/>
          <a:p>
            <a:pPr marL="0" indent="0">
              <a:buNone/>
            </a:pPr>
            <a:r>
              <a:rPr lang="en-US" sz="3200" b="1" dirty="0">
                <a:solidFill>
                  <a:schemeClr val="tx1"/>
                </a:solidFill>
              </a:rPr>
              <a:t>Need to access:</a:t>
            </a:r>
          </a:p>
          <a:p>
            <a:pPr lvl="1">
              <a:buClr>
                <a:srgbClr val="C00000"/>
              </a:buClr>
              <a:buFont typeface="Wingdings" panose="05000000000000000000" pitchFamily="2" charset="2"/>
              <a:buChar char="Ø"/>
            </a:pPr>
            <a:r>
              <a:rPr lang="en-US" sz="2800" dirty="0">
                <a:solidFill>
                  <a:schemeClr val="tx1"/>
                </a:solidFill>
              </a:rPr>
              <a:t>Products with highest sales.</a:t>
            </a:r>
          </a:p>
          <a:p>
            <a:pPr lvl="1">
              <a:buClr>
                <a:srgbClr val="C00000"/>
              </a:buClr>
              <a:buFont typeface="Wingdings" panose="05000000000000000000" pitchFamily="2" charset="2"/>
              <a:buChar char="Ø"/>
            </a:pPr>
            <a:r>
              <a:rPr lang="en-US" sz="2800" dirty="0">
                <a:solidFill>
                  <a:schemeClr val="tx1"/>
                </a:solidFill>
              </a:rPr>
              <a:t>Sales trend by category/by region/by period</a:t>
            </a:r>
          </a:p>
          <a:p>
            <a:pPr lvl="1">
              <a:buClr>
                <a:srgbClr val="C00000"/>
              </a:buClr>
              <a:buFont typeface="Wingdings" panose="05000000000000000000" pitchFamily="2" charset="2"/>
              <a:buChar char="Ø"/>
            </a:pPr>
            <a:r>
              <a:rPr lang="en-US" sz="2800" dirty="0">
                <a:solidFill>
                  <a:schemeClr val="tx1"/>
                </a:solidFill>
              </a:rPr>
              <a:t>Product Reviews</a:t>
            </a:r>
          </a:p>
          <a:p>
            <a:pPr lvl="1">
              <a:buClr>
                <a:srgbClr val="C00000"/>
              </a:buClr>
              <a:buFont typeface="Wingdings" panose="05000000000000000000" pitchFamily="2" charset="2"/>
              <a:buChar char="Ø"/>
            </a:pPr>
            <a:r>
              <a:rPr lang="en-US" sz="2800" dirty="0">
                <a:solidFill>
                  <a:schemeClr val="tx1"/>
                </a:solidFill>
              </a:rPr>
              <a:t>Conformed Customer dimension across businesses</a:t>
            </a:r>
          </a:p>
        </p:txBody>
      </p:sp>
    </p:spTree>
    <p:extLst>
      <p:ext uri="{BB962C8B-B14F-4D97-AF65-F5344CB8AC3E}">
        <p14:creationId xmlns:p14="http://schemas.microsoft.com/office/powerpoint/2010/main" val="3916608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7C876-5F95-4342-8260-DB48E15FD138}"/>
              </a:ext>
            </a:extLst>
          </p:cNvPr>
          <p:cNvSpPr>
            <a:spLocks noGrp="1"/>
          </p:cNvSpPr>
          <p:nvPr>
            <p:ph type="title"/>
          </p:nvPr>
        </p:nvSpPr>
        <p:spPr>
          <a:xfrm>
            <a:off x="1097280" y="286604"/>
            <a:ext cx="10058400" cy="1089860"/>
          </a:xfrm>
        </p:spPr>
        <p:txBody>
          <a:bodyPr/>
          <a:lstStyle/>
          <a:p>
            <a:r>
              <a:rPr lang="en-US" sz="4400" dirty="0">
                <a:solidFill>
                  <a:srgbClr val="C00000"/>
                </a:solidFill>
                <a:latin typeface="Arial" panose="020B0604020202020204" pitchFamily="34" charset="0"/>
                <a:cs typeface="Arial" panose="020B0604020202020204" pitchFamily="34" charset="0"/>
              </a:rPr>
              <a:t>Deliverables</a:t>
            </a:r>
          </a:p>
        </p:txBody>
      </p:sp>
      <p:pic>
        <p:nvPicPr>
          <p:cNvPr id="11" name="Content Placeholder 10">
            <a:extLst>
              <a:ext uri="{FF2B5EF4-FFF2-40B4-BE49-F238E27FC236}">
                <a16:creationId xmlns:a16="http://schemas.microsoft.com/office/drawing/2014/main" id="{DF1C9984-11DA-4F0C-A552-A706985F520D}"/>
              </a:ext>
            </a:extLst>
          </p:cNvPr>
          <p:cNvPicPr>
            <a:picLocks noGrp="1" noChangeAspect="1"/>
          </p:cNvPicPr>
          <p:nvPr>
            <p:ph idx="1"/>
          </p:nvPr>
        </p:nvPicPr>
        <p:blipFill>
          <a:blip r:embed="rId2"/>
          <a:stretch>
            <a:fillRect/>
          </a:stretch>
        </p:blipFill>
        <p:spPr>
          <a:xfrm>
            <a:off x="1520225" y="2108108"/>
            <a:ext cx="1414596" cy="1179842"/>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193732FB-14DB-49B9-A85B-4578D3E1E657}"/>
              </a:ext>
            </a:extLst>
          </p:cNvPr>
          <p:cNvPicPr>
            <a:picLocks noChangeAspect="1"/>
          </p:cNvPicPr>
          <p:nvPr/>
        </p:nvPicPr>
        <p:blipFill>
          <a:blip r:embed="rId3"/>
          <a:stretch>
            <a:fillRect/>
          </a:stretch>
        </p:blipFill>
        <p:spPr>
          <a:xfrm>
            <a:off x="9119681" y="2108109"/>
            <a:ext cx="1488332" cy="1179841"/>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18AA1F23-25A0-4522-920A-A9FD9F8388D7}"/>
              </a:ext>
            </a:extLst>
          </p:cNvPr>
          <p:cNvPicPr>
            <a:picLocks noChangeAspect="1"/>
          </p:cNvPicPr>
          <p:nvPr/>
        </p:nvPicPr>
        <p:blipFill>
          <a:blip r:embed="rId4"/>
          <a:stretch>
            <a:fillRect/>
          </a:stretch>
        </p:blipFill>
        <p:spPr>
          <a:xfrm>
            <a:off x="3835409" y="4496246"/>
            <a:ext cx="1338826" cy="999479"/>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DC420567-A329-4887-9D97-08BFEB4F9775}"/>
              </a:ext>
            </a:extLst>
          </p:cNvPr>
          <p:cNvPicPr>
            <a:picLocks noChangeAspect="1"/>
          </p:cNvPicPr>
          <p:nvPr/>
        </p:nvPicPr>
        <p:blipFill>
          <a:blip r:embed="rId5"/>
          <a:stretch>
            <a:fillRect/>
          </a:stretch>
        </p:blipFill>
        <p:spPr>
          <a:xfrm>
            <a:off x="3871593" y="4831849"/>
            <a:ext cx="1380256" cy="844239"/>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677DAD8A-1695-4315-BBD6-CFD4E0278B9A}"/>
              </a:ext>
            </a:extLst>
          </p:cNvPr>
          <p:cNvPicPr>
            <a:picLocks noChangeAspect="1"/>
          </p:cNvPicPr>
          <p:nvPr/>
        </p:nvPicPr>
        <p:blipFill>
          <a:blip r:embed="rId6"/>
          <a:stretch>
            <a:fillRect/>
          </a:stretch>
        </p:blipFill>
        <p:spPr>
          <a:xfrm>
            <a:off x="6566781" y="4489948"/>
            <a:ext cx="1380255" cy="1186140"/>
          </a:xfrm>
          <a:prstGeom prst="rect">
            <a:avLst/>
          </a:prstGeom>
          <a:ln>
            <a:noFill/>
          </a:ln>
          <a:effectLst>
            <a:outerShdw blurRad="292100" dist="139700" dir="2700000" algn="tl" rotWithShape="0">
              <a:srgbClr val="333333">
                <a:alpha val="65000"/>
              </a:srgbClr>
            </a:outerShdw>
          </a:effectLst>
        </p:spPr>
      </p:pic>
      <p:grpSp>
        <p:nvGrpSpPr>
          <p:cNvPr id="62" name="Group 61">
            <a:extLst>
              <a:ext uri="{FF2B5EF4-FFF2-40B4-BE49-F238E27FC236}">
                <a16:creationId xmlns:a16="http://schemas.microsoft.com/office/drawing/2014/main" id="{AE50962E-B71F-4BFE-BC70-E9C0CD42CE14}"/>
              </a:ext>
            </a:extLst>
          </p:cNvPr>
          <p:cNvGrpSpPr/>
          <p:nvPr/>
        </p:nvGrpSpPr>
        <p:grpSpPr>
          <a:xfrm>
            <a:off x="3182293" y="2108108"/>
            <a:ext cx="5561036" cy="3152955"/>
            <a:chOff x="3182293" y="2108108"/>
            <a:chExt cx="5561036" cy="3152955"/>
          </a:xfrm>
        </p:grpSpPr>
        <p:pic>
          <p:nvPicPr>
            <p:cNvPr id="15" name="Picture 14">
              <a:extLst>
                <a:ext uri="{FF2B5EF4-FFF2-40B4-BE49-F238E27FC236}">
                  <a16:creationId xmlns:a16="http://schemas.microsoft.com/office/drawing/2014/main" id="{4C7F3B1C-58E7-4F20-8DE7-95AEA4EF5B5C}"/>
                </a:ext>
              </a:extLst>
            </p:cNvPr>
            <p:cNvPicPr>
              <a:picLocks noChangeAspect="1"/>
            </p:cNvPicPr>
            <p:nvPr/>
          </p:nvPicPr>
          <p:blipFill>
            <a:blip r:embed="rId7"/>
            <a:stretch>
              <a:fillRect/>
            </a:stretch>
          </p:blipFill>
          <p:spPr>
            <a:xfrm>
              <a:off x="6566781" y="2108108"/>
              <a:ext cx="1380255" cy="1179842"/>
            </a:xfrm>
            <a:prstGeom prst="rect">
              <a:avLst/>
            </a:prstGeom>
            <a:ln>
              <a:noFill/>
            </a:ln>
            <a:effectLst>
              <a:outerShdw blurRad="292100" dist="139700" dir="2700000" algn="tl" rotWithShape="0">
                <a:srgbClr val="333333">
                  <a:alpha val="65000"/>
                </a:srgbClr>
              </a:outerShdw>
            </a:effectLst>
          </p:spPr>
        </p:pic>
        <p:sp>
          <p:nvSpPr>
            <p:cNvPr id="28" name="Arrow: Right 27">
              <a:extLst>
                <a:ext uri="{FF2B5EF4-FFF2-40B4-BE49-F238E27FC236}">
                  <a16:creationId xmlns:a16="http://schemas.microsoft.com/office/drawing/2014/main" id="{E2C0FA27-D5DA-4C31-A3D0-8AC0A74C7C27}"/>
                </a:ext>
              </a:extLst>
            </p:cNvPr>
            <p:cNvSpPr/>
            <p:nvPr/>
          </p:nvSpPr>
          <p:spPr>
            <a:xfrm>
              <a:off x="3213517" y="2531624"/>
              <a:ext cx="447472" cy="2675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9031608E-F45D-4CDA-99D5-F6A7812A8DF8}"/>
                </a:ext>
              </a:extLst>
            </p:cNvPr>
            <p:cNvSpPr/>
            <p:nvPr/>
          </p:nvSpPr>
          <p:spPr>
            <a:xfrm>
              <a:off x="3182293" y="4949263"/>
              <a:ext cx="447472" cy="2675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416572F7-692C-4D19-A837-8797ED0542CF}"/>
                </a:ext>
              </a:extLst>
            </p:cNvPr>
            <p:cNvSpPr/>
            <p:nvPr/>
          </p:nvSpPr>
          <p:spPr>
            <a:xfrm>
              <a:off x="5679008" y="2531624"/>
              <a:ext cx="447472" cy="2675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E197DD12-E3D5-45BA-900B-9A9E78CB0C59}"/>
                </a:ext>
              </a:extLst>
            </p:cNvPr>
            <p:cNvSpPr/>
            <p:nvPr/>
          </p:nvSpPr>
          <p:spPr>
            <a:xfrm>
              <a:off x="8280424" y="2531624"/>
              <a:ext cx="447472" cy="2675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33DE1C06-06A0-42BA-B245-F003CFACA769}"/>
                </a:ext>
              </a:extLst>
            </p:cNvPr>
            <p:cNvSpPr/>
            <p:nvPr/>
          </p:nvSpPr>
          <p:spPr>
            <a:xfrm>
              <a:off x="5627351" y="4993553"/>
              <a:ext cx="447472" cy="2675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FC5B71CD-0B68-41D3-BCE9-41A84AB3812F}"/>
                </a:ext>
              </a:extLst>
            </p:cNvPr>
            <p:cNvSpPr/>
            <p:nvPr/>
          </p:nvSpPr>
          <p:spPr>
            <a:xfrm>
              <a:off x="8295857" y="4986458"/>
              <a:ext cx="447472" cy="2675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40" name="Picture 39">
            <a:extLst>
              <a:ext uri="{FF2B5EF4-FFF2-40B4-BE49-F238E27FC236}">
                <a16:creationId xmlns:a16="http://schemas.microsoft.com/office/drawing/2014/main" id="{A7FCB2B4-48C6-476E-882A-99F8056C3185}"/>
              </a:ext>
            </a:extLst>
          </p:cNvPr>
          <p:cNvPicPr>
            <a:picLocks noChangeAspect="1"/>
          </p:cNvPicPr>
          <p:nvPr/>
        </p:nvPicPr>
        <p:blipFill>
          <a:blip r:embed="rId8"/>
          <a:stretch>
            <a:fillRect/>
          </a:stretch>
        </p:blipFill>
        <p:spPr>
          <a:xfrm>
            <a:off x="1579946" y="4489949"/>
            <a:ext cx="1354875" cy="1179842"/>
          </a:xfrm>
          <a:prstGeom prst="rect">
            <a:avLst/>
          </a:prstGeom>
          <a:ln>
            <a:noFill/>
          </a:ln>
          <a:effectLst>
            <a:outerShdw blurRad="292100" dist="139700" dir="2700000" algn="tl" rotWithShape="0">
              <a:srgbClr val="333333">
                <a:alpha val="65000"/>
              </a:srgbClr>
            </a:outerShdw>
          </a:effectLst>
        </p:spPr>
      </p:pic>
      <p:pic>
        <p:nvPicPr>
          <p:cNvPr id="42" name="Picture 41">
            <a:extLst>
              <a:ext uri="{FF2B5EF4-FFF2-40B4-BE49-F238E27FC236}">
                <a16:creationId xmlns:a16="http://schemas.microsoft.com/office/drawing/2014/main" id="{9DD28B0D-5DFC-45C2-8C9A-DA1E8CE9761E}"/>
              </a:ext>
            </a:extLst>
          </p:cNvPr>
          <p:cNvPicPr>
            <a:picLocks noChangeAspect="1"/>
          </p:cNvPicPr>
          <p:nvPr/>
        </p:nvPicPr>
        <p:blipFill>
          <a:blip r:embed="rId9"/>
          <a:stretch>
            <a:fillRect/>
          </a:stretch>
        </p:blipFill>
        <p:spPr>
          <a:xfrm>
            <a:off x="9119682" y="4489948"/>
            <a:ext cx="1488332" cy="1179841"/>
          </a:xfrm>
          <a:prstGeom prst="rect">
            <a:avLst/>
          </a:prstGeom>
        </p:spPr>
      </p:pic>
      <p:sp>
        <p:nvSpPr>
          <p:cNvPr id="43" name="TextBox 42">
            <a:extLst>
              <a:ext uri="{FF2B5EF4-FFF2-40B4-BE49-F238E27FC236}">
                <a16:creationId xmlns:a16="http://schemas.microsoft.com/office/drawing/2014/main" id="{0396B433-75B0-46AB-9475-FA3D5720856A}"/>
              </a:ext>
            </a:extLst>
          </p:cNvPr>
          <p:cNvSpPr txBox="1"/>
          <p:nvPr/>
        </p:nvSpPr>
        <p:spPr>
          <a:xfrm>
            <a:off x="1487000" y="3400774"/>
            <a:ext cx="1481046" cy="338554"/>
          </a:xfrm>
          <a:prstGeom prst="rect">
            <a:avLst/>
          </a:prstGeom>
          <a:noFill/>
        </p:spPr>
        <p:txBody>
          <a:bodyPr wrap="none" rtlCol="0">
            <a:spAutoFit/>
          </a:bodyPr>
          <a:lstStyle/>
          <a:p>
            <a:r>
              <a:rPr lang="en-US" sz="1600" b="1" dirty="0"/>
              <a:t>Project Charter</a:t>
            </a:r>
          </a:p>
        </p:txBody>
      </p:sp>
      <p:sp>
        <p:nvSpPr>
          <p:cNvPr id="45" name="TextBox 44">
            <a:extLst>
              <a:ext uri="{FF2B5EF4-FFF2-40B4-BE49-F238E27FC236}">
                <a16:creationId xmlns:a16="http://schemas.microsoft.com/office/drawing/2014/main" id="{91BAAF31-CD93-4A9C-82C0-23BFE0692FE8}"/>
              </a:ext>
            </a:extLst>
          </p:cNvPr>
          <p:cNvSpPr txBox="1"/>
          <p:nvPr/>
        </p:nvSpPr>
        <p:spPr>
          <a:xfrm>
            <a:off x="3835409" y="3400774"/>
            <a:ext cx="1614160" cy="338554"/>
          </a:xfrm>
          <a:prstGeom prst="rect">
            <a:avLst/>
          </a:prstGeom>
          <a:noFill/>
        </p:spPr>
        <p:txBody>
          <a:bodyPr wrap="none" rtlCol="0">
            <a:spAutoFit/>
          </a:bodyPr>
          <a:lstStyle/>
          <a:p>
            <a:r>
              <a:rPr lang="en-US" sz="1600" b="1" dirty="0"/>
              <a:t>High-level Model</a:t>
            </a:r>
          </a:p>
        </p:txBody>
      </p:sp>
      <p:sp>
        <p:nvSpPr>
          <p:cNvPr id="47" name="TextBox 46">
            <a:extLst>
              <a:ext uri="{FF2B5EF4-FFF2-40B4-BE49-F238E27FC236}">
                <a16:creationId xmlns:a16="http://schemas.microsoft.com/office/drawing/2014/main" id="{34CB472F-04BE-442B-BA60-B4DEA3CB727D}"/>
              </a:ext>
            </a:extLst>
          </p:cNvPr>
          <p:cNvSpPr txBox="1"/>
          <p:nvPr/>
        </p:nvSpPr>
        <p:spPr>
          <a:xfrm>
            <a:off x="6372619" y="3400774"/>
            <a:ext cx="1907805" cy="338554"/>
          </a:xfrm>
          <a:prstGeom prst="rect">
            <a:avLst/>
          </a:prstGeom>
          <a:noFill/>
        </p:spPr>
        <p:txBody>
          <a:bodyPr wrap="square" rtlCol="0">
            <a:spAutoFit/>
          </a:bodyPr>
          <a:lstStyle/>
          <a:p>
            <a:r>
              <a:rPr lang="en-US" sz="1600" b="1" dirty="0"/>
              <a:t>Detailed Dim Model</a:t>
            </a:r>
          </a:p>
        </p:txBody>
      </p:sp>
      <p:sp>
        <p:nvSpPr>
          <p:cNvPr id="49" name="TextBox 48">
            <a:extLst>
              <a:ext uri="{FF2B5EF4-FFF2-40B4-BE49-F238E27FC236}">
                <a16:creationId xmlns:a16="http://schemas.microsoft.com/office/drawing/2014/main" id="{DC23F0AD-251B-4A74-B975-BC04D79469AF}"/>
              </a:ext>
            </a:extLst>
          </p:cNvPr>
          <p:cNvSpPr txBox="1"/>
          <p:nvPr/>
        </p:nvSpPr>
        <p:spPr>
          <a:xfrm>
            <a:off x="9203474" y="3392003"/>
            <a:ext cx="1500732" cy="338554"/>
          </a:xfrm>
          <a:prstGeom prst="rect">
            <a:avLst/>
          </a:prstGeom>
          <a:noFill/>
        </p:spPr>
        <p:txBody>
          <a:bodyPr wrap="none" rtlCol="0">
            <a:spAutoFit/>
          </a:bodyPr>
          <a:lstStyle/>
          <a:p>
            <a:r>
              <a:rPr lang="en-US" sz="1600" b="1" dirty="0"/>
              <a:t>ETL Operation  </a:t>
            </a:r>
          </a:p>
        </p:txBody>
      </p:sp>
      <p:sp>
        <p:nvSpPr>
          <p:cNvPr id="51" name="TextBox 50">
            <a:extLst>
              <a:ext uri="{FF2B5EF4-FFF2-40B4-BE49-F238E27FC236}">
                <a16:creationId xmlns:a16="http://schemas.microsoft.com/office/drawing/2014/main" id="{17CFC395-B038-4535-A6DF-0F872D66C6A6}"/>
              </a:ext>
            </a:extLst>
          </p:cNvPr>
          <p:cNvSpPr txBox="1"/>
          <p:nvPr/>
        </p:nvSpPr>
        <p:spPr>
          <a:xfrm>
            <a:off x="1451918" y="5737029"/>
            <a:ext cx="1688754" cy="338554"/>
          </a:xfrm>
          <a:prstGeom prst="rect">
            <a:avLst/>
          </a:prstGeom>
          <a:noFill/>
        </p:spPr>
        <p:txBody>
          <a:bodyPr wrap="square" rtlCol="0">
            <a:spAutoFit/>
          </a:bodyPr>
          <a:lstStyle/>
          <a:p>
            <a:r>
              <a:rPr lang="en-US" sz="1600" b="1" dirty="0"/>
              <a:t>Data Warehouse</a:t>
            </a:r>
          </a:p>
        </p:txBody>
      </p:sp>
      <p:sp>
        <p:nvSpPr>
          <p:cNvPr id="53" name="TextBox 52">
            <a:extLst>
              <a:ext uri="{FF2B5EF4-FFF2-40B4-BE49-F238E27FC236}">
                <a16:creationId xmlns:a16="http://schemas.microsoft.com/office/drawing/2014/main" id="{C096EE05-B937-42C7-9E22-8663F83B5E5B}"/>
              </a:ext>
            </a:extLst>
          </p:cNvPr>
          <p:cNvSpPr txBox="1"/>
          <p:nvPr/>
        </p:nvSpPr>
        <p:spPr>
          <a:xfrm>
            <a:off x="3832790" y="5737029"/>
            <a:ext cx="1359539" cy="338554"/>
          </a:xfrm>
          <a:prstGeom prst="rect">
            <a:avLst/>
          </a:prstGeom>
          <a:noFill/>
        </p:spPr>
        <p:txBody>
          <a:bodyPr wrap="none" rtlCol="0">
            <a:spAutoFit/>
          </a:bodyPr>
          <a:lstStyle/>
          <a:p>
            <a:r>
              <a:rPr lang="en-US" sz="1600" b="1" dirty="0"/>
              <a:t>BI Dashboard</a:t>
            </a:r>
          </a:p>
        </p:txBody>
      </p:sp>
      <p:sp>
        <p:nvSpPr>
          <p:cNvPr id="55" name="TextBox 54">
            <a:extLst>
              <a:ext uri="{FF2B5EF4-FFF2-40B4-BE49-F238E27FC236}">
                <a16:creationId xmlns:a16="http://schemas.microsoft.com/office/drawing/2014/main" id="{FF918D34-757A-44FE-8730-3699B53C1650}"/>
              </a:ext>
            </a:extLst>
          </p:cNvPr>
          <p:cNvSpPr txBox="1"/>
          <p:nvPr/>
        </p:nvSpPr>
        <p:spPr>
          <a:xfrm>
            <a:off x="6566781" y="5737029"/>
            <a:ext cx="1285929" cy="338554"/>
          </a:xfrm>
          <a:prstGeom prst="rect">
            <a:avLst/>
          </a:prstGeom>
          <a:noFill/>
        </p:spPr>
        <p:txBody>
          <a:bodyPr wrap="none" rtlCol="0">
            <a:spAutoFit/>
          </a:bodyPr>
          <a:lstStyle/>
          <a:p>
            <a:r>
              <a:rPr lang="en-US" sz="1600" b="1" dirty="0"/>
              <a:t>Presentation</a:t>
            </a:r>
          </a:p>
        </p:txBody>
      </p:sp>
      <p:sp>
        <p:nvSpPr>
          <p:cNvPr id="57" name="TextBox 56">
            <a:extLst>
              <a:ext uri="{FF2B5EF4-FFF2-40B4-BE49-F238E27FC236}">
                <a16:creationId xmlns:a16="http://schemas.microsoft.com/office/drawing/2014/main" id="{89E63102-FBF1-4619-885F-252D905B0D44}"/>
              </a:ext>
            </a:extLst>
          </p:cNvPr>
          <p:cNvSpPr txBox="1"/>
          <p:nvPr/>
        </p:nvSpPr>
        <p:spPr>
          <a:xfrm>
            <a:off x="9041401" y="5737029"/>
            <a:ext cx="1684885" cy="338554"/>
          </a:xfrm>
          <a:prstGeom prst="rect">
            <a:avLst/>
          </a:prstGeom>
          <a:noFill/>
        </p:spPr>
        <p:txBody>
          <a:bodyPr wrap="none" rtlCol="0">
            <a:spAutoFit/>
          </a:bodyPr>
          <a:lstStyle/>
          <a:p>
            <a:r>
              <a:rPr lang="en-US" sz="1600" b="1" dirty="0"/>
              <a:t>Outcome/Actions</a:t>
            </a:r>
          </a:p>
        </p:txBody>
      </p:sp>
      <p:cxnSp>
        <p:nvCxnSpPr>
          <p:cNvPr id="59" name="Connector: Elbow 58">
            <a:extLst>
              <a:ext uri="{FF2B5EF4-FFF2-40B4-BE49-F238E27FC236}">
                <a16:creationId xmlns:a16="http://schemas.microsoft.com/office/drawing/2014/main" id="{42F3B5C2-DBFC-4486-BEF4-6E339D06B52B}"/>
              </a:ext>
            </a:extLst>
          </p:cNvPr>
          <p:cNvCxnSpPr>
            <a:cxnSpLocks/>
            <a:stCxn id="17" idx="3"/>
            <a:endCxn id="40" idx="1"/>
          </p:cNvCxnSpPr>
          <p:nvPr/>
        </p:nvCxnSpPr>
        <p:spPr>
          <a:xfrm flipH="1">
            <a:off x="1579946" y="2698030"/>
            <a:ext cx="9028067" cy="2381840"/>
          </a:xfrm>
          <a:prstGeom prst="bentConnector5">
            <a:avLst>
              <a:gd name="adj1" fmla="val -2532"/>
              <a:gd name="adj2" fmla="val 50000"/>
              <a:gd name="adj3" fmla="val 102532"/>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Picture 3">
            <a:extLst>
              <a:ext uri="{FF2B5EF4-FFF2-40B4-BE49-F238E27FC236}">
                <a16:creationId xmlns:a16="http://schemas.microsoft.com/office/drawing/2014/main" id="{FD78427E-AA43-4F96-AABF-1666DE71FCF9}"/>
              </a:ext>
            </a:extLst>
          </p:cNvPr>
          <p:cNvPicPr>
            <a:picLocks noChangeAspect="1"/>
          </p:cNvPicPr>
          <p:nvPr/>
        </p:nvPicPr>
        <p:blipFill>
          <a:blip r:embed="rId10"/>
          <a:stretch>
            <a:fillRect/>
          </a:stretch>
        </p:blipFill>
        <p:spPr>
          <a:xfrm>
            <a:off x="3871593" y="2133382"/>
            <a:ext cx="1447027" cy="11793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2986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5462-8C45-481A-A808-584F28D0AE68}"/>
              </a:ext>
            </a:extLst>
          </p:cNvPr>
          <p:cNvSpPr>
            <a:spLocks noGrp="1"/>
          </p:cNvSpPr>
          <p:nvPr>
            <p:ph type="title"/>
          </p:nvPr>
        </p:nvSpPr>
        <p:spPr>
          <a:xfrm>
            <a:off x="1097280" y="897622"/>
            <a:ext cx="10058400" cy="839738"/>
          </a:xfrm>
        </p:spPr>
        <p:txBody>
          <a:bodyPr/>
          <a:lstStyle/>
          <a:p>
            <a:pPr algn="ctr"/>
            <a:r>
              <a:rPr lang="en-US" sz="4400" dirty="0">
                <a:solidFill>
                  <a:srgbClr val="C00000"/>
                </a:solidFill>
                <a:latin typeface="Arial" panose="020B0604020202020204" pitchFamily="34" charset="0"/>
                <a:cs typeface="Arial" panose="020B0604020202020204" pitchFamily="34" charset="0"/>
              </a:rPr>
              <a:t>Data Extraction</a:t>
            </a:r>
          </a:p>
        </p:txBody>
      </p:sp>
      <p:sp>
        <p:nvSpPr>
          <p:cNvPr id="6" name="TextBox 5">
            <a:extLst>
              <a:ext uri="{FF2B5EF4-FFF2-40B4-BE49-F238E27FC236}">
                <a16:creationId xmlns:a16="http://schemas.microsoft.com/office/drawing/2014/main" id="{0D328B90-7368-4DF0-9154-29052DEBE636}"/>
              </a:ext>
            </a:extLst>
          </p:cNvPr>
          <p:cNvSpPr txBox="1"/>
          <p:nvPr/>
        </p:nvSpPr>
        <p:spPr>
          <a:xfrm>
            <a:off x="4841512" y="2697115"/>
            <a:ext cx="2569934" cy="2123658"/>
          </a:xfrm>
          <a:prstGeom prst="rect">
            <a:avLst/>
          </a:prstGeom>
          <a:noFill/>
          <a:effectLst>
            <a:outerShdw blurRad="50800" dist="38100" dir="5400000" algn="t" rotWithShape="0">
              <a:prstClr val="black">
                <a:alpha val="40000"/>
              </a:prstClr>
            </a:outerShdw>
          </a:effectLst>
        </p:spPr>
        <p:txBody>
          <a:bodyPr wrap="none" rtlCol="0">
            <a:spAutoFit/>
          </a:bodyPr>
          <a:lstStyle/>
          <a:p>
            <a:pPr algn="ctr"/>
            <a:r>
              <a:rPr lang="en-US" sz="4400" dirty="0">
                <a:solidFill>
                  <a:srgbClr val="0070C0"/>
                </a:solidFill>
                <a:latin typeface="Arial" panose="020B0604020202020204" pitchFamily="34" charset="0"/>
                <a:cs typeface="Arial" panose="020B0604020202020204" pitchFamily="34" charset="0"/>
              </a:rPr>
              <a:t> Schema </a:t>
            </a:r>
          </a:p>
          <a:p>
            <a:pPr algn="ctr"/>
            <a:r>
              <a:rPr lang="en-US" sz="4400" dirty="0">
                <a:solidFill>
                  <a:srgbClr val="0070C0"/>
                </a:solidFill>
                <a:latin typeface="Arial" panose="020B0604020202020204" pitchFamily="34" charset="0"/>
                <a:cs typeface="Arial" panose="020B0604020202020204" pitchFamily="34" charset="0"/>
              </a:rPr>
              <a:t>&amp; </a:t>
            </a:r>
          </a:p>
          <a:p>
            <a:pPr algn="ctr"/>
            <a:r>
              <a:rPr lang="en-US" sz="4400" dirty="0">
                <a:solidFill>
                  <a:srgbClr val="0070C0"/>
                </a:solidFill>
                <a:latin typeface="Arial" panose="020B0604020202020204" pitchFamily="34" charset="0"/>
                <a:cs typeface="Arial" panose="020B0604020202020204" pitchFamily="34" charset="0"/>
              </a:rPr>
              <a:t>ETL</a:t>
            </a:r>
            <a:endParaRPr lang="en-US" sz="4400" dirty="0">
              <a:solidFill>
                <a:srgbClr val="0070C0"/>
              </a:solidFill>
            </a:endParaRPr>
          </a:p>
        </p:txBody>
      </p:sp>
    </p:spTree>
    <p:extLst>
      <p:ext uri="{BB962C8B-B14F-4D97-AF65-F5344CB8AC3E}">
        <p14:creationId xmlns:p14="http://schemas.microsoft.com/office/powerpoint/2010/main" val="177791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4C3DB-AC1D-4935-8E91-FEF1B5ED90B2}"/>
              </a:ext>
            </a:extLst>
          </p:cNvPr>
          <p:cNvSpPr>
            <a:spLocks noGrp="1"/>
          </p:cNvSpPr>
          <p:nvPr>
            <p:ph type="title"/>
          </p:nvPr>
        </p:nvSpPr>
        <p:spPr>
          <a:xfrm>
            <a:off x="1074277" y="1034926"/>
            <a:ext cx="4384256" cy="821988"/>
          </a:xfrm>
        </p:spPr>
        <p:txBody>
          <a:bodyPr>
            <a:normAutofit/>
          </a:bodyPr>
          <a:lstStyle/>
          <a:p>
            <a:r>
              <a:rPr lang="en-US" sz="4400" dirty="0">
                <a:solidFill>
                  <a:srgbClr val="C00000"/>
                </a:solidFill>
                <a:latin typeface="Arial" panose="020B0604020202020204" pitchFamily="34" charset="0"/>
                <a:cs typeface="Arial" panose="020B0604020202020204" pitchFamily="34" charset="0"/>
              </a:rPr>
              <a:t>Star</a:t>
            </a:r>
            <a:r>
              <a:rPr lang="en-US" dirty="0"/>
              <a:t> </a:t>
            </a:r>
            <a:r>
              <a:rPr lang="en-US" sz="4400" dirty="0">
                <a:solidFill>
                  <a:srgbClr val="C00000"/>
                </a:solidFill>
                <a:latin typeface="Arial" panose="020B0604020202020204" pitchFamily="34" charset="0"/>
                <a:cs typeface="Arial" panose="020B0604020202020204" pitchFamily="34" charset="0"/>
              </a:rPr>
              <a:t>Schema</a:t>
            </a:r>
          </a:p>
        </p:txBody>
      </p:sp>
      <p:pic>
        <p:nvPicPr>
          <p:cNvPr id="11" name="Picture 10">
            <a:extLst>
              <a:ext uri="{FF2B5EF4-FFF2-40B4-BE49-F238E27FC236}">
                <a16:creationId xmlns:a16="http://schemas.microsoft.com/office/drawing/2014/main" id="{83F0AA21-6069-4678-AC3A-38F1501A867A}"/>
              </a:ext>
            </a:extLst>
          </p:cNvPr>
          <p:cNvPicPr>
            <a:picLocks noChangeAspect="1"/>
          </p:cNvPicPr>
          <p:nvPr/>
        </p:nvPicPr>
        <p:blipFill>
          <a:blip r:embed="rId2"/>
          <a:stretch>
            <a:fillRect/>
          </a:stretch>
        </p:blipFill>
        <p:spPr>
          <a:xfrm>
            <a:off x="2251954" y="2096310"/>
            <a:ext cx="6395935" cy="41926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9914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4C3DB-AC1D-4935-8E91-FEF1B5ED90B2}"/>
              </a:ext>
            </a:extLst>
          </p:cNvPr>
          <p:cNvSpPr>
            <a:spLocks noGrp="1"/>
          </p:cNvSpPr>
          <p:nvPr>
            <p:ph type="title"/>
          </p:nvPr>
        </p:nvSpPr>
        <p:spPr>
          <a:xfrm>
            <a:off x="1074277" y="1034926"/>
            <a:ext cx="4384256" cy="821988"/>
          </a:xfrm>
        </p:spPr>
        <p:txBody>
          <a:bodyPr>
            <a:normAutofit/>
          </a:bodyPr>
          <a:lstStyle/>
          <a:p>
            <a:r>
              <a:rPr lang="en-US" sz="4400" dirty="0">
                <a:solidFill>
                  <a:srgbClr val="C00000"/>
                </a:solidFill>
                <a:latin typeface="Arial" panose="020B0604020202020204" pitchFamily="34" charset="0"/>
                <a:cs typeface="Arial" panose="020B0604020202020204" pitchFamily="34" charset="0"/>
              </a:rPr>
              <a:t>ETL</a:t>
            </a:r>
          </a:p>
        </p:txBody>
      </p:sp>
      <p:pic>
        <p:nvPicPr>
          <p:cNvPr id="4" name="Picture 3">
            <a:extLst>
              <a:ext uri="{FF2B5EF4-FFF2-40B4-BE49-F238E27FC236}">
                <a16:creationId xmlns:a16="http://schemas.microsoft.com/office/drawing/2014/main" id="{DB083F9F-151D-4B89-BE0A-A28237A35FD7}"/>
              </a:ext>
            </a:extLst>
          </p:cNvPr>
          <p:cNvPicPr>
            <a:picLocks noChangeAspect="1"/>
          </p:cNvPicPr>
          <p:nvPr/>
        </p:nvPicPr>
        <p:blipFill>
          <a:blip r:embed="rId2"/>
          <a:stretch>
            <a:fillRect/>
          </a:stretch>
        </p:blipFill>
        <p:spPr>
          <a:xfrm>
            <a:off x="1168361" y="2306527"/>
            <a:ext cx="6677702" cy="134859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07E6C16C-85C8-49A3-866E-D50C531E549F}"/>
              </a:ext>
            </a:extLst>
          </p:cNvPr>
          <p:cNvPicPr>
            <a:picLocks noChangeAspect="1"/>
          </p:cNvPicPr>
          <p:nvPr/>
        </p:nvPicPr>
        <p:blipFill>
          <a:blip r:embed="rId3"/>
          <a:stretch>
            <a:fillRect/>
          </a:stretch>
        </p:blipFill>
        <p:spPr>
          <a:xfrm>
            <a:off x="1168361" y="4121336"/>
            <a:ext cx="3146622" cy="209178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CD90802-51C9-4BCF-A7F7-228840C06DA3}"/>
              </a:ext>
            </a:extLst>
          </p:cNvPr>
          <p:cNvPicPr>
            <a:picLocks noChangeAspect="1"/>
          </p:cNvPicPr>
          <p:nvPr/>
        </p:nvPicPr>
        <p:blipFill>
          <a:blip r:embed="rId4"/>
          <a:stretch>
            <a:fillRect/>
          </a:stretch>
        </p:blipFill>
        <p:spPr>
          <a:xfrm>
            <a:off x="4507212" y="4142563"/>
            <a:ext cx="3394886" cy="207055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9798B0F-3058-4F18-B56F-BDBD215D4721}"/>
              </a:ext>
            </a:extLst>
          </p:cNvPr>
          <p:cNvPicPr>
            <a:picLocks noChangeAspect="1"/>
          </p:cNvPicPr>
          <p:nvPr/>
        </p:nvPicPr>
        <p:blipFill>
          <a:blip r:embed="rId5"/>
          <a:stretch>
            <a:fillRect/>
          </a:stretch>
        </p:blipFill>
        <p:spPr>
          <a:xfrm>
            <a:off x="8094327" y="3280979"/>
            <a:ext cx="3240527" cy="2273516"/>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04D60FEA-F498-40E0-82E9-3870CAE1C791}"/>
              </a:ext>
            </a:extLst>
          </p:cNvPr>
          <p:cNvSpPr txBox="1"/>
          <p:nvPr/>
        </p:nvSpPr>
        <p:spPr>
          <a:xfrm>
            <a:off x="1184695" y="1961846"/>
            <a:ext cx="742511" cy="369332"/>
          </a:xfrm>
          <a:prstGeom prst="rect">
            <a:avLst/>
          </a:prstGeom>
          <a:noFill/>
        </p:spPr>
        <p:txBody>
          <a:bodyPr wrap="none" rtlCol="0">
            <a:spAutoFit/>
          </a:bodyPr>
          <a:lstStyle/>
          <a:p>
            <a:r>
              <a:rPr lang="en-US" b="1" dirty="0">
                <a:solidFill>
                  <a:srgbClr val="C00000"/>
                </a:solidFill>
              </a:rPr>
              <a:t>Stage</a:t>
            </a:r>
          </a:p>
        </p:txBody>
      </p:sp>
      <p:sp>
        <p:nvSpPr>
          <p:cNvPr id="14" name="TextBox 13">
            <a:extLst>
              <a:ext uri="{FF2B5EF4-FFF2-40B4-BE49-F238E27FC236}">
                <a16:creationId xmlns:a16="http://schemas.microsoft.com/office/drawing/2014/main" id="{0A75769F-EADC-4E4E-B04C-FF25B7B5B70D}"/>
              </a:ext>
            </a:extLst>
          </p:cNvPr>
          <p:cNvSpPr txBox="1"/>
          <p:nvPr/>
        </p:nvSpPr>
        <p:spPr>
          <a:xfrm>
            <a:off x="1184695" y="3726452"/>
            <a:ext cx="2331216" cy="369332"/>
          </a:xfrm>
          <a:prstGeom prst="rect">
            <a:avLst/>
          </a:prstGeom>
          <a:noFill/>
        </p:spPr>
        <p:txBody>
          <a:bodyPr wrap="none" rtlCol="0">
            <a:spAutoFit/>
          </a:bodyPr>
          <a:lstStyle/>
          <a:p>
            <a:r>
              <a:rPr lang="en-US" b="1" dirty="0">
                <a:solidFill>
                  <a:srgbClr val="C00000"/>
                </a:solidFill>
              </a:rPr>
              <a:t>Date Import execution</a:t>
            </a:r>
          </a:p>
        </p:txBody>
      </p:sp>
      <p:sp>
        <p:nvSpPr>
          <p:cNvPr id="16" name="TextBox 15">
            <a:extLst>
              <a:ext uri="{FF2B5EF4-FFF2-40B4-BE49-F238E27FC236}">
                <a16:creationId xmlns:a16="http://schemas.microsoft.com/office/drawing/2014/main" id="{4586F24E-BC53-411C-9CA0-F4EDBFFE0FED}"/>
              </a:ext>
            </a:extLst>
          </p:cNvPr>
          <p:cNvSpPr txBox="1"/>
          <p:nvPr/>
        </p:nvSpPr>
        <p:spPr>
          <a:xfrm>
            <a:off x="4518039" y="3714177"/>
            <a:ext cx="2211759" cy="369332"/>
          </a:xfrm>
          <a:prstGeom prst="rect">
            <a:avLst/>
          </a:prstGeom>
          <a:noFill/>
        </p:spPr>
        <p:txBody>
          <a:bodyPr wrap="none" rtlCol="0">
            <a:spAutoFit/>
          </a:bodyPr>
          <a:lstStyle/>
          <a:p>
            <a:r>
              <a:rPr lang="en-US" b="1" dirty="0">
                <a:solidFill>
                  <a:srgbClr val="C00000"/>
                </a:solidFill>
              </a:rPr>
              <a:t>DW Import execution</a:t>
            </a:r>
          </a:p>
        </p:txBody>
      </p:sp>
      <p:sp>
        <p:nvSpPr>
          <p:cNvPr id="18" name="TextBox 17">
            <a:extLst>
              <a:ext uri="{FF2B5EF4-FFF2-40B4-BE49-F238E27FC236}">
                <a16:creationId xmlns:a16="http://schemas.microsoft.com/office/drawing/2014/main" id="{788D6EEA-2FDB-4160-9671-1626134AFE83}"/>
              </a:ext>
            </a:extLst>
          </p:cNvPr>
          <p:cNvSpPr txBox="1"/>
          <p:nvPr/>
        </p:nvSpPr>
        <p:spPr>
          <a:xfrm>
            <a:off x="8094327" y="2796159"/>
            <a:ext cx="2660515" cy="369332"/>
          </a:xfrm>
          <a:prstGeom prst="rect">
            <a:avLst/>
          </a:prstGeom>
          <a:noFill/>
        </p:spPr>
        <p:txBody>
          <a:bodyPr wrap="square" rtlCol="0">
            <a:spAutoFit/>
          </a:bodyPr>
          <a:lstStyle/>
          <a:p>
            <a:r>
              <a:rPr lang="en-US" b="1" dirty="0">
                <a:solidFill>
                  <a:srgbClr val="C00000"/>
                </a:solidFill>
              </a:rPr>
              <a:t>ETL packages execution</a:t>
            </a:r>
          </a:p>
        </p:txBody>
      </p:sp>
    </p:spTree>
    <p:extLst>
      <p:ext uri="{BB962C8B-B14F-4D97-AF65-F5344CB8AC3E}">
        <p14:creationId xmlns:p14="http://schemas.microsoft.com/office/powerpoint/2010/main" val="2001872919"/>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{32C3BA8A-34B6-44AC-B0A1-3970931333FF}tf56160789_win32</Template>
  <TotalTime>1494</TotalTime>
  <Words>869</Words>
  <Application>Microsoft Office PowerPoint</Application>
  <PresentationFormat>Widescreen</PresentationFormat>
  <Paragraphs>110</Paragraphs>
  <Slides>24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Bookman Old Style</vt:lpstr>
      <vt:lpstr>Calibri</vt:lpstr>
      <vt:lpstr>Century Gothic</vt:lpstr>
      <vt:lpstr>Franklin Gothic Book</vt:lpstr>
      <vt:lpstr>Wingdings</vt:lpstr>
      <vt:lpstr>1_RetrospectVTI</vt:lpstr>
      <vt:lpstr>FudgeMart Inc.  Data Warehouse &amp; Business Intelligence Solution</vt:lpstr>
      <vt:lpstr>Business Overview</vt:lpstr>
      <vt:lpstr>Business Problem</vt:lpstr>
      <vt:lpstr>Project Goals</vt:lpstr>
      <vt:lpstr>Functional Requirements</vt:lpstr>
      <vt:lpstr>Deliverables</vt:lpstr>
      <vt:lpstr>Data Extraction</vt:lpstr>
      <vt:lpstr>Star Schema</vt:lpstr>
      <vt:lpstr>ETL</vt:lpstr>
      <vt:lpstr>Business Intelligence</vt:lpstr>
      <vt:lpstr>Business Intelligence – Product Reviews</vt:lpstr>
      <vt:lpstr>Business Intelligence –Reviews By Category</vt:lpstr>
      <vt:lpstr>Product Reviews Improvement</vt:lpstr>
      <vt:lpstr>Business Intelligence</vt:lpstr>
      <vt:lpstr>Business Intelligence – Sales Fudgemart/FudgeFlix</vt:lpstr>
      <vt:lpstr>Business Intelligence – Sales for FudgeFlix</vt:lpstr>
      <vt:lpstr>Business Intelligence – Sales for FudgeMart</vt:lpstr>
      <vt:lpstr>PowerPoint Presentation</vt:lpstr>
      <vt:lpstr>Sales – Interactive Map by Category / Combined Sales </vt:lpstr>
      <vt:lpstr>Sales – Quantity Sold vs Rating </vt:lpstr>
      <vt:lpstr>Outcomes / Action Items</vt:lpstr>
      <vt:lpstr>PowerPoint Presentation</vt:lpstr>
      <vt:lpstr>Questions for Further Analysis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FudgeMart Inc.  Data Warehouse &amp; Business Intelligence Solution</dc:title>
  <dc:creator>Subbu Kandhaswamy</dc:creator>
  <cp:lastModifiedBy>Subramani Kandhaswamy</cp:lastModifiedBy>
  <cp:revision>80</cp:revision>
  <dcterms:created xsi:type="dcterms:W3CDTF">2021-06-17T06:34:25Z</dcterms:created>
  <dcterms:modified xsi:type="dcterms:W3CDTF">2021-06-20T20:54:37Z</dcterms:modified>
</cp:coreProperties>
</file>